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74" r:id="rId4"/>
    <p:sldId id="273" r:id="rId5"/>
    <p:sldId id="272" r:id="rId6"/>
    <p:sldId id="271" r:id="rId7"/>
    <p:sldId id="275" r:id="rId8"/>
    <p:sldId id="276" r:id="rId9"/>
    <p:sldId id="277" r:id="rId10"/>
    <p:sldId id="278" r:id="rId11"/>
    <p:sldId id="270" r:id="rId12"/>
  </p:sldIdLst>
  <p:sldSz cx="12192000" cy="6858000"/>
  <p:notesSz cx="6858000" cy="91440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BGmhiYhbDPbf8PPE7nV0lw==" hashData="ePiTE5swTlJ+qrzXcDOxhem55TPBCJA9IEBsRGkxjPKBPtFaEEFt/7WZlD/AxVePELLhzra5my+UDXXsnXsch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FF"/>
    <a:srgbClr val="0000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72DF6D-0897-4130-BC59-C2745CC88D80}" type="slidenum">
              <a:rPr lang="es-CO" altLang="es-CO"/>
              <a:pPr/>
              <a:t>‹Nº›</a:t>
            </a:fld>
            <a:endParaRPr lang="es-CO" altLang="es-CO"/>
          </a:p>
        </p:txBody>
      </p:sp>
      <p:pic>
        <p:nvPicPr>
          <p:cNvPr id="7" name="Picture 7" descr="bambo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92"/>
          <a:stretch>
            <a:fillRect/>
          </a:stretch>
        </p:blipFill>
        <p:spPr bwMode="ltGray">
          <a:xfrm>
            <a:off x="0" y="5805264"/>
            <a:ext cx="12192000" cy="1052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2744" y="116632"/>
            <a:ext cx="62992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866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9D14DE-6522-4D83-A2B5-039C5669A7BF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253111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5DBE25-7C77-4797-B876-D3CF515AC5DA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99227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6E515B-6F88-46ED-94A9-AE0A42AAEEA2}" type="slidenum">
              <a:rPr lang="es-CO" altLang="es-CO"/>
              <a:pPr/>
              <a:t>‹Nº›</a:t>
            </a:fld>
            <a:endParaRPr lang="es-CO" altLang="es-CO"/>
          </a:p>
        </p:txBody>
      </p:sp>
      <p:pic>
        <p:nvPicPr>
          <p:cNvPr id="7" name="Picture 7" descr="bambo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92"/>
          <a:stretch>
            <a:fillRect/>
          </a:stretch>
        </p:blipFill>
        <p:spPr bwMode="ltGray">
          <a:xfrm>
            <a:off x="0" y="5805264"/>
            <a:ext cx="12192000" cy="1052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5156" y="100143"/>
            <a:ext cx="647508" cy="607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609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5A7B20-7635-4BD5-B5B3-1DC230ED7729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892685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ADAEE3-B28F-4503-8500-9D37FC3454AD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066182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89FA05-9CD4-49BB-B8A5-464B3D53D6EA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779133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C5C285-5FFC-4C1D-A277-8BEBFBB86938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00383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8E35F-BEA8-4E92-8CD0-A5CB8ACEB89A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6286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03241-4CC4-40C5-ACE3-DEDD0BC64F86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771100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C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D2655F-3374-4B3B-9910-AB4C21B97FE5}" type="slidenum">
              <a:rPr lang="es-CO" altLang="es-CO"/>
              <a:pPr/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796905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O" altLang="es-CO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O" altLang="es-CO" smtClean="0"/>
              <a:t>Haga clic para modificar el estilo de texto del patrón</a:t>
            </a:r>
          </a:p>
          <a:p>
            <a:pPr lvl="1"/>
            <a:r>
              <a:rPr lang="es-CO" altLang="es-CO" smtClean="0"/>
              <a:t>Segundo nivel</a:t>
            </a:r>
          </a:p>
          <a:p>
            <a:pPr lvl="2"/>
            <a:r>
              <a:rPr lang="es-CO" altLang="es-CO" smtClean="0"/>
              <a:t>Tercer nivel</a:t>
            </a:r>
          </a:p>
          <a:p>
            <a:pPr lvl="3"/>
            <a:r>
              <a:rPr lang="es-CO" altLang="es-CO" smtClean="0"/>
              <a:t>Cuarto nivel</a:t>
            </a:r>
          </a:p>
          <a:p>
            <a:pPr lvl="4"/>
            <a:r>
              <a:rPr lang="es-CO" altLang="es-CO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711435B-81C3-45DF-95B4-4B02DDD36AA3}" type="slidenum">
              <a:rPr lang="es-CO" altLang="es-CO"/>
              <a:pPr/>
              <a:t>‹Nº›</a:t>
            </a:fld>
            <a:endParaRPr lang="es-CO" altLang="es-CO"/>
          </a:p>
        </p:txBody>
      </p:sp>
      <p:pic>
        <p:nvPicPr>
          <p:cNvPr id="1031" name="Picture 8" descr="untitled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719736" y="4672918"/>
            <a:ext cx="5072609" cy="62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s-CO" kern="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29997" dir="5400000" sy="-100000" algn="bl" rotWithShape="0"/>
                </a:effectLst>
              </a:rPr>
              <a:t>Oscar Ignacio Botero H.</a:t>
            </a:r>
            <a:endParaRPr lang="es-CO" kern="0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60000" dist="29997" dir="5400000" sy="-100000" algn="bl" rotWithShape="0"/>
              </a:effectLst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983432" y="2204864"/>
            <a:ext cx="1008112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800" dirty="0" smtClean="0">
                <a:ln w="0"/>
                <a:gradFill>
                  <a:gsLst>
                    <a:gs pos="66000">
                      <a:srgbClr val="C00000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33000">
                      <a:srgbClr val="00B050"/>
                    </a:gs>
                    <a:gs pos="100000">
                      <a:srgbClr val="E0F1F2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reflection blurRad="6350" stA="53000" endA="300" endPos="35500" dir="5400000" sy="-90000" algn="bl" rotWithShape="0"/>
                </a:effectLst>
              </a:rPr>
              <a:t>MEF</a:t>
            </a:r>
          </a:p>
          <a:p>
            <a:pPr algn="ctr"/>
            <a:r>
              <a:rPr lang="es-ES" sz="4800" dirty="0" smtClean="0">
                <a:ln w="0"/>
                <a:gradFill>
                  <a:gsLst>
                    <a:gs pos="66000">
                      <a:srgbClr val="C00000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33000">
                      <a:srgbClr val="00B050"/>
                    </a:gs>
                    <a:gs pos="100000">
                      <a:srgbClr val="E0F1F2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reflection blurRad="6350" stA="53000" endA="300" endPos="35500" dir="5400000" sy="-90000" algn="bl" rotWithShape="0"/>
                </a:effectLst>
              </a:rPr>
              <a:t>ASCENDENTE - DESCENDENTE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3199" y="116632"/>
            <a:ext cx="11677128" cy="634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s-CO" sz="4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MODELACIÓN POR DIAGRAMA DE ESTADOS</a:t>
            </a:r>
            <a:endParaRPr lang="es-CO" sz="40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5694" y="836712"/>
            <a:ext cx="7252138" cy="5256584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9768408" y="3280338"/>
            <a:ext cx="2133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MODELO MOORE</a:t>
            </a:r>
            <a:endParaRPr lang="es-CO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39784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51520" y="2564904"/>
            <a:ext cx="408637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FFF00"/>
                    </a:gs>
                    <a:gs pos="90265">
                      <a:srgbClr val="008000"/>
                    </a:gs>
                    <a:gs pos="56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dist="38100" dir="2700000" algn="tl" rotWithShape="0">
                    <a:schemeClr val="accent2"/>
                  </a:outerShdw>
                </a:effectLst>
              </a:rPr>
              <a:t>GRACIAS</a:t>
            </a:r>
            <a:endParaRPr lang="es-ES" sz="6600" b="1" cap="none" spc="0" dirty="0">
              <a:ln w="6600">
                <a:solidFill>
                  <a:schemeClr val="accent2"/>
                </a:solidFill>
                <a:prstDash val="solid"/>
              </a:ln>
              <a:gradFill>
                <a:gsLst>
                  <a:gs pos="0">
                    <a:srgbClr val="FFFF00"/>
                  </a:gs>
                  <a:gs pos="90265">
                    <a:srgbClr val="008000"/>
                  </a:gs>
                  <a:gs pos="56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180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151 -0.02477 L 0.08151 -0.0243 C 0.08399 -0.02106 0.08685 -0.01667 0.08919 -0.0125 C 0.0905 -0.01018 0.09258 -0.00347 0.0931 -0.00023 C 0.09362 0.00324 0.09388 0.00648 0.0944 0.01019 C 0.09505 0.01366 0.09609 0.01713 0.09701 0.02014 C 0.09987 0.03218 0.09623 0.01759 0.10091 0.03426 C 0.1013 0.03611 0.10169 0.03773 0.10221 0.03958 C 0.103 0.04236 0.10391 0.04537 0.10482 0.04815 C 0.10534 0.05 0.1056 0.05162 0.10612 0.05347 C 0.1069 0.05579 0.10794 0.05787 0.10873 0.06019 C 0.10925 0.06204 0.10925 0.06389 0.11003 0.06551 C 0.11107 0.06806 0.11263 0.07014 0.11393 0.07245 C 0.11628 0.08449 0.11367 0.07454 0.11901 0.08634 C 0.12474 0.09838 0.1181 0.08843 0.12565 0.09838 C 0.12904 0.1125 0.12305 0.09051 0.13464 0.11389 C 0.13555 0.11574 0.13659 0.11736 0.13724 0.11921 C 0.13828 0.1213 0.13867 0.12408 0.13984 0.12616 C 0.14297 0.13102 0.14675 0.13542 0.15026 0.13982 C 0.15651 0.14838 0.15339 0.14514 0.15925 0.15023 C 0.16576 0.16296 0.15716 0.14792 0.16706 0.15903 C 0.16836 0.16042 0.16849 0.16273 0.16966 0.16412 C 0.17526 0.1706 0.17617 0.17037 0.18138 0.17292 C 0.18841 0.17917 0.18399 0.17546 0.1957 0.1831 C 0.19753 0.18426 0.19922 0.18519 0.20091 0.18658 C 0.20221 0.18773 0.20339 0.18935 0.20482 0.19005 C 0.21576 0.19653 0.20925 0.19051 0.21901 0.19699 C 0.2263 0.20185 0.21953 0.20046 0.22943 0.20394 C 0.23203 0.20486 0.23464 0.20509 0.23724 0.20579 C 0.23893 0.20625 0.24076 0.20695 0.24245 0.20741 C 0.24453 0.2081 0.24675 0.20857 0.24883 0.20926 C 0.25026 0.20972 0.25169 0.21019 0.25287 0.21088 C 0.25495 0.21204 0.25703 0.21366 0.25925 0.21435 C 0.26315 0.21551 0.26706 0.21551 0.27109 0.2162 C 0.2737 0.21667 0.27617 0.21736 0.27878 0.21783 C 0.28307 0.21852 0.28737 0.21898 0.2918 0.21968 C 0.31055 0.21898 0.32904 0.21898 0.34766 0.21783 C 0.34909 0.21783 0.35026 0.21644 0.35143 0.2162 C 0.35378 0.21528 0.35586 0.21505 0.35807 0.21435 C 0.36107 0.21343 0.36419 0.21204 0.36706 0.21088 C 0.36888 0.21019 0.37057 0.20972 0.37227 0.20926 C 0.38464 0.19699 0.3707 0.20926 0.38268 0.20232 C 0.38503 0.20093 0.38685 0.19861 0.38919 0.19699 C 0.39128 0.1956 0.39349 0.19491 0.3957 0.19352 C 0.40534 0.18796 0.39675 0.1919 0.40482 0.18843 C 0.40651 0.18658 0.40807 0.18472 0.41003 0.1831 C 0.41745 0.17708 0.41263 0.18195 0.41901 0.17801 C 0.42266 0.17593 0.42578 0.17269 0.42943 0.17107 C 0.43086 0.1706 0.43203 0.16991 0.43346 0.16945 C 0.43633 0.16806 0.43945 0.16736 0.44245 0.16597 C 0.44414 0.16505 0.44596 0.16343 0.44766 0.1625 C 0.4543 0.15857 0.46107 0.15648 0.46706 0.15023 C 0.47057 0.14676 0.47383 0.14306 0.47748 0.13982 C 0.47878 0.13889 0.48008 0.13773 0.48138 0.13658 C 0.49414 0.12222 0.47774 0.13958 0.48789 0.12616 C 0.48893 0.12454 0.4905 0.12384 0.4918 0.12269 C 0.49935 0.10625 0.49596 0.1132 0.50221 0.10185 C 0.50508 0.09005 0.50091 0.10417 0.50859 0.08982 C 0.50951 0.0882 0.50925 0.08611 0.51003 0.08449 C 0.51068 0.08264 0.51172 0.08102 0.51263 0.0794 C 0.51289 0.07755 0.51328 0.07593 0.5138 0.07408 C 0.51471 0.07176 0.51589 0.06968 0.51641 0.06713 C 0.51758 0.06273 0.5181 0.05787 0.51901 0.05347 C 0.5194 0.05162 0.52005 0.05 0.52044 0.04815 C 0.52123 0.04421 0.52214 0.04005 0.52305 0.03611 C 0.52383 0.03148 0.52461 0.02662 0.52565 0.02222 C 0.52591 0.02014 0.52643 0.01875 0.52682 0.01713 C 0.52734 0.01482 0.52774 0.0125 0.52826 0.01019 C 0.52891 0.00602 0.52982 0.00208 0.53086 -0.00231 C 0.53112 -0.0037 0.53138 -0.00555 0.53203 -0.00717 C 0.53307 -0.00972 0.53464 -0.0118 0.53607 -0.01412 C 0.53659 -0.04167 0.5362 -0.07639 0.53867 -0.10579 C 0.54024 -0.12662 0.53919 -0.10741 0.54102 -0.12315 C 0.54662 -0.16759 0.54258 -0.14491 0.54623 -0.16481 C 0.54675 -0.17338 0.54662 -0.18217 0.54766 -0.19074 C 0.54805 -0.19375 0.54974 -0.1963 0.55026 -0.1993 C 0.55143 -0.20741 0.55091 -0.21597 0.55287 -0.22361 C 0.55326 -0.22523 0.55378 -0.22708 0.55404 -0.2287 C 0.55755 -0.2456 0.55456 -0.23819 0.55925 -0.24792 L 0.56185 -0.25833 C 0.56237 -0.25995 0.56224 -0.26204 0.56328 -0.26342 C 0.56888 -0.27083 0.57044 -0.27454 0.57617 -0.27893 C 0.57787 -0.28032 0.57956 -0.28148 0.58138 -0.28241 C 0.58268 -0.2831 0.58399 -0.28356 0.58529 -0.28426 C 0.59089 -0.28912 0.59258 -0.29143 0.59831 -0.29467 C 0.59961 -0.29537 0.60078 -0.29606 0.60221 -0.2963 C 0.603 -0.29653 0.60391 -0.2963 0.60482 -0.2963 L 0.60612 -0.30139 " pathEditMode="relative" rAng="0" ptsTypes="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24" y="-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23528" y="188640"/>
            <a:ext cx="10957048" cy="634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s-CO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MEF ASCENDENTE Y DESCENDENTE</a:t>
            </a:r>
            <a:endParaRPr lang="es-CO" b="1" kern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323528" y="1052736"/>
            <a:ext cx="115331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/>
              <a:t>Diseñe una Máquina de Estado Finito (MEF) con una entrada de datos llamada EN que cuando sea ‘1’ realice la secuencia de los números ascendentes basados en 3 variables y cuando sea ‘0’ la realice descendentemente.  El sistema secuencial debe tener un RESET que se activa con ‘0’ y cada vez que pase por el número 7 se activará una salida llamada Z.</a:t>
            </a:r>
          </a:p>
          <a:p>
            <a:pPr algn="just"/>
            <a:endParaRPr lang="es-CO" dirty="0"/>
          </a:p>
          <a:p>
            <a:pPr marL="285750" indent="-285750" algn="just">
              <a:buClr>
                <a:srgbClr val="008000"/>
              </a:buClr>
              <a:buFont typeface="Wingdings" panose="05000000000000000000" pitchFamily="2" charset="2"/>
              <a:buChar char="ü"/>
            </a:pPr>
            <a:r>
              <a:rPr lang="es-CO" dirty="0"/>
              <a:t>EN=1 up (0-1-2-3-4-5-6-7)</a:t>
            </a:r>
          </a:p>
          <a:p>
            <a:pPr marL="285750" indent="-285750" algn="just">
              <a:buClr>
                <a:srgbClr val="008000"/>
              </a:buClr>
              <a:buFont typeface="Wingdings" panose="05000000000000000000" pitchFamily="2" charset="2"/>
              <a:buChar char="ü"/>
            </a:pPr>
            <a:r>
              <a:rPr lang="es-CO" dirty="0"/>
              <a:t>EN=0 </a:t>
            </a:r>
            <a:r>
              <a:rPr lang="es-CO" dirty="0" err="1"/>
              <a:t>down</a:t>
            </a:r>
            <a:r>
              <a:rPr lang="es-CO" dirty="0"/>
              <a:t> (7-6-5-4-3-2-1-0)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07968" y="2276872"/>
            <a:ext cx="2464149" cy="3720194"/>
          </a:xfrm>
          <a:prstGeom prst="rect">
            <a:avLst/>
          </a:prstGeom>
        </p:spPr>
      </p:pic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7176120" y="2276872"/>
            <a:ext cx="1584176" cy="1020670"/>
            <a:chOff x="7860" y="3525"/>
            <a:chExt cx="1680" cy="1410"/>
          </a:xfrm>
        </p:grpSpPr>
        <p:cxnSp>
          <p:nvCxnSpPr>
            <p:cNvPr id="2059" name="AutoShape 11"/>
            <p:cNvCxnSpPr>
              <a:cxnSpLocks noChangeShapeType="1"/>
            </p:cNvCxnSpPr>
            <p:nvPr/>
          </p:nvCxnSpPr>
          <p:spPr bwMode="auto">
            <a:xfrm flipH="1">
              <a:off x="7860" y="3525"/>
              <a:ext cx="345" cy="3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8025" y="3525"/>
              <a:ext cx="1425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es-CO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RESET=’0’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8685" y="4575"/>
              <a:ext cx="855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es-CO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Z=’1’</a:t>
              </a:r>
              <a:endPara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9903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23528" y="188640"/>
            <a:ext cx="11029056" cy="634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s-CO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SOLUCIÓN CIRCUITAL CON F/F TIPO D</a:t>
            </a:r>
            <a:endParaRPr lang="es-CO" b="1" kern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23528" y="980728"/>
            <a:ext cx="6492552" cy="1324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0"/>
              </a:spcAft>
              <a:buClr>
                <a:srgbClr val="008000"/>
              </a:buClr>
              <a:buFont typeface="Wingdings" panose="05000000000000000000" pitchFamily="2" charset="2"/>
              <a:buChar char="ü"/>
            </a:pPr>
            <a:r>
              <a:rPr lang="es-CO" dirty="0">
                <a:ea typeface="Calibri" panose="020F0502020204030204" pitchFamily="34" charset="0"/>
                <a:cs typeface="Times New Roman" panose="02020603050405020304" pitchFamily="18" charset="0"/>
              </a:rPr>
              <a:t>Entradas a los </a:t>
            </a:r>
            <a:r>
              <a:rPr lang="es-CO" dirty="0" err="1">
                <a:ea typeface="Calibri" panose="020F0502020204030204" pitchFamily="34" charset="0"/>
                <a:cs typeface="Times New Roman" panose="02020603050405020304" pitchFamily="18" charset="0"/>
              </a:rPr>
              <a:t>Flip-Flop</a:t>
            </a:r>
            <a:r>
              <a:rPr lang="es-CO" dirty="0">
                <a:ea typeface="Calibri" panose="020F0502020204030204" pitchFamily="34" charset="0"/>
                <a:cs typeface="Times New Roman" panose="02020603050405020304" pitchFamily="18" charset="0"/>
              </a:rPr>
              <a:t> tipo D = Da, </a:t>
            </a:r>
            <a:r>
              <a:rPr lang="es-CO" dirty="0" err="1">
                <a:ea typeface="Calibri" panose="020F0502020204030204" pitchFamily="34" charset="0"/>
                <a:cs typeface="Times New Roman" panose="02020603050405020304" pitchFamily="18" charset="0"/>
              </a:rPr>
              <a:t>Db</a:t>
            </a:r>
            <a:r>
              <a:rPr lang="es-CO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CO" dirty="0" err="1">
                <a:ea typeface="Calibri" panose="020F0502020204030204" pitchFamily="34" charset="0"/>
                <a:cs typeface="Times New Roman" panose="02020603050405020304" pitchFamily="18" charset="0"/>
              </a:rPr>
              <a:t>Dc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Clr>
                <a:srgbClr val="008000"/>
              </a:buClr>
              <a:buFont typeface="Wingdings" panose="05000000000000000000" pitchFamily="2" charset="2"/>
              <a:buChar char="ü"/>
            </a:pPr>
            <a:r>
              <a:rPr lang="es-CO" dirty="0">
                <a:ea typeface="Calibri" panose="020F0502020204030204" pitchFamily="34" charset="0"/>
                <a:cs typeface="Times New Roman" panose="02020603050405020304" pitchFamily="18" charset="0"/>
              </a:rPr>
              <a:t>Salidas de los </a:t>
            </a:r>
            <a:r>
              <a:rPr lang="es-CO" dirty="0" err="1">
                <a:ea typeface="Calibri" panose="020F0502020204030204" pitchFamily="34" charset="0"/>
                <a:cs typeface="Times New Roman" panose="02020603050405020304" pitchFamily="18" charset="0"/>
              </a:rPr>
              <a:t>Flip-Flop</a:t>
            </a:r>
            <a:r>
              <a:rPr lang="es-CO" dirty="0">
                <a:ea typeface="Calibri" panose="020F0502020204030204" pitchFamily="34" charset="0"/>
                <a:cs typeface="Times New Roman" panose="02020603050405020304" pitchFamily="18" charset="0"/>
              </a:rPr>
              <a:t> tipo D = </a:t>
            </a:r>
            <a:r>
              <a:rPr lang="es-CO" dirty="0" err="1">
                <a:ea typeface="Calibri" panose="020F0502020204030204" pitchFamily="34" charset="0"/>
                <a:cs typeface="Times New Roman" panose="02020603050405020304" pitchFamily="18" charset="0"/>
              </a:rPr>
              <a:t>Qa</a:t>
            </a:r>
            <a:r>
              <a:rPr lang="es-CO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CO" dirty="0" err="1">
                <a:ea typeface="Calibri" panose="020F0502020204030204" pitchFamily="34" charset="0"/>
                <a:cs typeface="Times New Roman" panose="02020603050405020304" pitchFamily="18" charset="0"/>
              </a:rPr>
              <a:t>Qb</a:t>
            </a:r>
            <a:r>
              <a:rPr lang="es-CO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CO" dirty="0" err="1">
                <a:ea typeface="Calibri" panose="020F0502020204030204" pitchFamily="34" charset="0"/>
                <a:cs typeface="Times New Roman" panose="02020603050405020304" pitchFamily="18" charset="0"/>
              </a:rPr>
              <a:t>Qc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Clr>
                <a:srgbClr val="008000"/>
              </a:buClr>
              <a:buFont typeface="Wingdings" panose="05000000000000000000" pitchFamily="2" charset="2"/>
              <a:buChar char="ü"/>
            </a:pPr>
            <a:r>
              <a:rPr lang="es-CO" dirty="0">
                <a:ea typeface="Calibri" panose="020F0502020204030204" pitchFamily="34" charset="0"/>
                <a:cs typeface="Times New Roman" panose="02020603050405020304" pitchFamily="18" charset="0"/>
              </a:rPr>
              <a:t>Salida que visualiza el cumplimiento de la secuencia = Z</a:t>
            </a:r>
            <a:endParaRPr lang="es-C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008000"/>
              </a:buClr>
              <a:buFont typeface="Wingdings" panose="05000000000000000000" pitchFamily="2" charset="2"/>
              <a:buChar char="ü"/>
            </a:pPr>
            <a:r>
              <a:rPr lang="es-CO" dirty="0">
                <a:ea typeface="Calibri" panose="020F0502020204030204" pitchFamily="34" charset="0"/>
              </a:rPr>
              <a:t>Dato de entrada = EN</a:t>
            </a:r>
            <a:endParaRPr lang="es-CO" dirty="0"/>
          </a:p>
        </p:txBody>
      </p:sp>
      <p:pic>
        <p:nvPicPr>
          <p:cNvPr id="4" name="Imagen 3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96200" y="980728"/>
            <a:ext cx="2173015" cy="1421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864263"/>
              </p:ext>
            </p:extLst>
          </p:nvPr>
        </p:nvGraphicFramePr>
        <p:xfrm>
          <a:off x="839416" y="2708920"/>
          <a:ext cx="10297147" cy="3641608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638476"/>
                <a:gridCol w="583094"/>
                <a:gridCol w="584139"/>
                <a:gridCol w="584139"/>
                <a:gridCol w="583094"/>
                <a:gridCol w="584139"/>
                <a:gridCol w="584139"/>
                <a:gridCol w="584139"/>
                <a:gridCol w="585184"/>
                <a:gridCol w="585184"/>
                <a:gridCol w="583094"/>
                <a:gridCol w="584139"/>
                <a:gridCol w="584139"/>
                <a:gridCol w="583094"/>
                <a:gridCol w="584139"/>
                <a:gridCol w="742975"/>
                <a:gridCol w="739840"/>
              </a:tblGrid>
              <a:tr h="28624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 </a:t>
                      </a:r>
                      <a:endParaRPr lang="es-CO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ESTADO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ACTUAL</a:t>
                      </a:r>
                      <a:endParaRPr lang="es-CO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ESTADO SIGUIENTE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ENTRADA A LOS F/F TIPO D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SAL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182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EN = 0</a:t>
                      </a:r>
                      <a:endParaRPr lang="es-CO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EN = 1</a:t>
                      </a:r>
                      <a:endParaRPr lang="es-CO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EN = 0</a:t>
                      </a:r>
                      <a:endParaRPr lang="es-CO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EN = 1</a:t>
                      </a:r>
                      <a:endParaRPr lang="es-CO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86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 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err="1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Qc</a:t>
                      </a:r>
                      <a:endParaRPr lang="es-CO" sz="20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err="1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Qb</a:t>
                      </a:r>
                      <a:endParaRPr lang="es-CO" sz="20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err="1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Qa</a:t>
                      </a:r>
                      <a:endParaRPr lang="es-CO" sz="20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err="1">
                          <a:solidFill>
                            <a:srgbClr val="008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Qc</a:t>
                      </a:r>
                      <a:endParaRPr lang="es-CO" sz="2000" b="1" dirty="0"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err="1">
                          <a:solidFill>
                            <a:srgbClr val="008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Qb</a:t>
                      </a:r>
                      <a:endParaRPr lang="es-CO" sz="2000" b="1" dirty="0"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err="1">
                          <a:solidFill>
                            <a:srgbClr val="008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Qa</a:t>
                      </a:r>
                      <a:endParaRPr lang="es-CO" sz="2000" b="1" dirty="0"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err="1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Qc</a:t>
                      </a:r>
                      <a:endParaRPr lang="es-CO" sz="20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err="1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Qb</a:t>
                      </a:r>
                      <a:endParaRPr lang="es-CO" sz="20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err="1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Qa</a:t>
                      </a:r>
                      <a:endParaRPr lang="es-CO" sz="20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err="1">
                          <a:solidFill>
                            <a:srgbClr val="008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Dc</a:t>
                      </a:r>
                      <a:endParaRPr lang="es-CO" sz="2000" b="1" dirty="0"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err="1">
                          <a:solidFill>
                            <a:srgbClr val="008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Db</a:t>
                      </a:r>
                      <a:endParaRPr lang="es-CO" sz="2000" b="1" dirty="0"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rgbClr val="008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Da</a:t>
                      </a:r>
                      <a:endParaRPr lang="es-CO" sz="2000" b="1" dirty="0"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err="1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Dc</a:t>
                      </a:r>
                      <a:endParaRPr lang="es-CO" sz="20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err="1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Db</a:t>
                      </a:r>
                      <a:endParaRPr lang="es-CO" sz="20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Da</a:t>
                      </a:r>
                      <a:endParaRPr lang="es-CO" sz="20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Z</a:t>
                      </a:r>
                      <a:endParaRPr lang="es-CO" sz="2000" b="1" dirty="0">
                        <a:solidFill>
                          <a:srgbClr val="FF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6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S0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6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S1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6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S2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6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S3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6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S4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6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S5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6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S6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6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>
                          <a:effectLst/>
                        </a:rPr>
                        <a:t>S7</a:t>
                      </a:r>
                      <a:endParaRPr lang="es-C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1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>
                          <a:effectLst/>
                        </a:rPr>
                        <a:t>0</a:t>
                      </a:r>
                      <a:endParaRPr lang="es-CO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0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>
                          <a:effectLst/>
                        </a:rPr>
                        <a:t>1</a:t>
                      </a:r>
                      <a:endParaRPr lang="es-CO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60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23528" y="188640"/>
            <a:ext cx="8229600" cy="634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s-CO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SOLUCIÓN </a:t>
            </a:r>
            <a:r>
              <a:rPr lang="es-CO" sz="2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 </a:t>
            </a:r>
            <a:r>
              <a:rPr lang="es-CO" sz="2000" b="1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95600" y="846995"/>
            <a:ext cx="6672658" cy="324036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39541" y="4111628"/>
            <a:ext cx="6984776" cy="1837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116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23528" y="188640"/>
            <a:ext cx="8229600" cy="634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s-CO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SIMULACIÓN CON PROTEUS</a:t>
            </a:r>
            <a:endParaRPr lang="es-CO" b="1" kern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568" y="908720"/>
            <a:ext cx="7704856" cy="51060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777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23528" y="188640"/>
            <a:ext cx="10813032" cy="634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s-CO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MODELACIÓN COMPORTAMENTAL</a:t>
            </a:r>
            <a:endParaRPr lang="es-CO" b="1" kern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7719" y="908720"/>
            <a:ext cx="6724650" cy="5638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52571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23528" y="188640"/>
            <a:ext cx="10813032" cy="634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s-CO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MODELACIÓN COMPORTAMENTAL </a:t>
            </a:r>
            <a:r>
              <a:rPr lang="es-CO" sz="2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980728"/>
            <a:ext cx="5448300" cy="487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980728"/>
            <a:ext cx="5734050" cy="487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80681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23528" y="188640"/>
            <a:ext cx="10813032" cy="634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s-CO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MODELACIÓN COMPORTAMENTAL </a:t>
            </a:r>
            <a:r>
              <a:rPr lang="es-CO" sz="2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6806" y="980728"/>
            <a:ext cx="6086475" cy="5572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858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23528" y="188640"/>
            <a:ext cx="10813032" cy="634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s-CO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MODELACIÓN </a:t>
            </a:r>
            <a:r>
              <a:rPr lang="es-CO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COMPORTAMENTAL </a:t>
            </a:r>
            <a:r>
              <a:rPr lang="es-CO" sz="20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kern="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980728"/>
            <a:ext cx="5550532" cy="5153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0016" y="980727"/>
            <a:ext cx="5550532" cy="5153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89467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a de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ción1.pptx" id="{F8F1433B-4823-4593-BD14-B96B915A9C7D}" vid="{3EA43F45-88E0-4AC4-A075-82C50347DF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Presentación1</Template>
  <TotalTime>959</TotalTime>
  <Words>352</Words>
  <Application>Microsoft Office PowerPoint</Application>
  <PresentationFormat>Panorámica</PresentationFormat>
  <Paragraphs>187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Compuertas Lógicas</dc:title>
  <dc:creator>Oscar Ignacio Botero Henao</dc:creator>
  <cp:lastModifiedBy>Oscar Botero</cp:lastModifiedBy>
  <cp:revision>474</cp:revision>
  <dcterms:created xsi:type="dcterms:W3CDTF">2015-06-25T18:20:08Z</dcterms:created>
  <dcterms:modified xsi:type="dcterms:W3CDTF">2017-08-23T07:57:04Z</dcterms:modified>
</cp:coreProperties>
</file>