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75" r:id="rId4"/>
    <p:sldId id="281" r:id="rId5"/>
    <p:sldId id="259" r:id="rId6"/>
    <p:sldId id="277" r:id="rId7"/>
    <p:sldId id="278" r:id="rId8"/>
    <p:sldId id="279" r:id="rId9"/>
    <p:sldId id="276" r:id="rId10"/>
    <p:sldId id="263" r:id="rId11"/>
    <p:sldId id="260" r:id="rId12"/>
    <p:sldId id="271" r:id="rId13"/>
    <p:sldId id="273" r:id="rId14"/>
    <p:sldId id="272" r:id="rId15"/>
    <p:sldId id="274" r:id="rId16"/>
    <p:sldId id="270" r:id="rId17"/>
  </p:sldIdLst>
  <p:sldSz cx="12192000" cy="6858000"/>
  <p:notesSz cx="6858000" cy="9144000"/>
  <p:defaultTextStyle>
    <a:defPPr>
      <a:defRPr lang="es-CO"/>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modifyVerifier cryptProviderType="rsaAES" cryptAlgorithmClass="hash" cryptAlgorithmType="typeAny" cryptAlgorithmSid="14" spinCount="100000" saltData="3+Y2ffYbVBjOHpJKfffZzw==" hashData="qWxDVZxCNiCLy0UuwkdHn9/GzycHhgsceL2GGAO3N66ZOzxcg9+vVvUwidkbj9mNyoh2lvUYNgCeVNevqELx7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8" d="100"/>
          <a:sy n="88" d="100"/>
        </p:scale>
        <p:origin x="576"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CO"/>
          </a:p>
        </p:txBody>
      </p:sp>
      <p:sp>
        <p:nvSpPr>
          <p:cNvPr id="4" name="Rectangle 4"/>
          <p:cNvSpPr>
            <a:spLocks noGrp="1" noChangeArrowheads="1"/>
          </p:cNvSpPr>
          <p:nvPr>
            <p:ph type="dt" sz="half" idx="10"/>
          </p:nvPr>
        </p:nvSpPr>
        <p:spPr>
          <a:ln/>
        </p:spPr>
        <p:txBody>
          <a:bodyPr/>
          <a:lstStyle>
            <a:lvl1pPr>
              <a:defRPr/>
            </a:lvl1pPr>
          </a:lstStyle>
          <a:p>
            <a:pPr>
              <a:defRPr/>
            </a:pPr>
            <a:endParaRPr lang="es-CO"/>
          </a:p>
        </p:txBody>
      </p:sp>
      <p:sp>
        <p:nvSpPr>
          <p:cNvPr id="5" name="Rectangle 5"/>
          <p:cNvSpPr>
            <a:spLocks noGrp="1" noChangeArrowheads="1"/>
          </p:cNvSpPr>
          <p:nvPr>
            <p:ph type="ftr" sz="quarter" idx="11"/>
          </p:nvPr>
        </p:nvSpPr>
        <p:spPr>
          <a:ln/>
        </p:spPr>
        <p:txBody>
          <a:bodyPr/>
          <a:lstStyle>
            <a:lvl1pPr>
              <a:defRPr/>
            </a:lvl1pPr>
          </a:lstStyle>
          <a:p>
            <a:pPr>
              <a:defRPr/>
            </a:pPr>
            <a:endParaRPr lang="es-CO"/>
          </a:p>
        </p:txBody>
      </p:sp>
      <p:sp>
        <p:nvSpPr>
          <p:cNvPr id="6" name="Rectangle 6"/>
          <p:cNvSpPr>
            <a:spLocks noGrp="1" noChangeArrowheads="1"/>
          </p:cNvSpPr>
          <p:nvPr>
            <p:ph type="sldNum" sz="quarter" idx="12"/>
          </p:nvPr>
        </p:nvSpPr>
        <p:spPr>
          <a:ln/>
        </p:spPr>
        <p:txBody>
          <a:bodyPr/>
          <a:lstStyle>
            <a:lvl1pPr>
              <a:defRPr/>
            </a:lvl1pPr>
          </a:lstStyle>
          <a:p>
            <a:fld id="{CA72DF6D-0897-4130-BC59-C2745CC88D80}" type="slidenum">
              <a:rPr lang="es-CO" altLang="es-CO"/>
              <a:pPr/>
              <a:t>‹Nº›</a:t>
            </a:fld>
            <a:endParaRPr lang="es-CO" altLang="es-CO"/>
          </a:p>
        </p:txBody>
      </p:sp>
      <p:pic>
        <p:nvPicPr>
          <p:cNvPr id="7" name="Picture 7" descr="bamboo"/>
          <p:cNvPicPr>
            <a:picLocks noChangeAspect="1" noChangeArrowheads="1"/>
          </p:cNvPicPr>
          <p:nvPr userDrawn="1"/>
        </p:nvPicPr>
        <p:blipFill>
          <a:blip r:embed="rId2">
            <a:extLst>
              <a:ext uri="{28A0092B-C50C-407E-A947-70E740481C1C}">
                <a14:useLocalDpi xmlns:a14="http://schemas.microsoft.com/office/drawing/2010/main" val="0"/>
              </a:ext>
            </a:extLst>
          </a:blip>
          <a:srcRect b="13792"/>
          <a:stretch>
            <a:fillRect/>
          </a:stretch>
        </p:blipFill>
        <p:spPr bwMode="ltGray">
          <a:xfrm>
            <a:off x="0" y="5805264"/>
            <a:ext cx="12192000" cy="1052736"/>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442744" y="116632"/>
            <a:ext cx="629920" cy="590550"/>
          </a:xfrm>
          <a:prstGeom prst="rect">
            <a:avLst/>
          </a:prstGeom>
        </p:spPr>
      </p:pic>
    </p:spTree>
    <p:extLst>
      <p:ext uri="{BB962C8B-B14F-4D97-AF65-F5344CB8AC3E}">
        <p14:creationId xmlns:p14="http://schemas.microsoft.com/office/powerpoint/2010/main" val="345686658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4"/>
          <p:cNvSpPr>
            <a:spLocks noGrp="1" noChangeArrowheads="1"/>
          </p:cNvSpPr>
          <p:nvPr>
            <p:ph type="dt" sz="half" idx="10"/>
          </p:nvPr>
        </p:nvSpPr>
        <p:spPr>
          <a:ln/>
        </p:spPr>
        <p:txBody>
          <a:bodyPr/>
          <a:lstStyle>
            <a:lvl1pPr>
              <a:defRPr/>
            </a:lvl1pPr>
          </a:lstStyle>
          <a:p>
            <a:pPr>
              <a:defRPr/>
            </a:pPr>
            <a:endParaRPr lang="es-CO"/>
          </a:p>
        </p:txBody>
      </p:sp>
      <p:sp>
        <p:nvSpPr>
          <p:cNvPr id="5" name="Rectangle 5"/>
          <p:cNvSpPr>
            <a:spLocks noGrp="1" noChangeArrowheads="1"/>
          </p:cNvSpPr>
          <p:nvPr>
            <p:ph type="ftr" sz="quarter" idx="11"/>
          </p:nvPr>
        </p:nvSpPr>
        <p:spPr>
          <a:ln/>
        </p:spPr>
        <p:txBody>
          <a:bodyPr/>
          <a:lstStyle>
            <a:lvl1pPr>
              <a:defRPr/>
            </a:lvl1pPr>
          </a:lstStyle>
          <a:p>
            <a:pPr>
              <a:defRPr/>
            </a:pPr>
            <a:endParaRPr lang="es-CO"/>
          </a:p>
        </p:txBody>
      </p:sp>
      <p:sp>
        <p:nvSpPr>
          <p:cNvPr id="6" name="Rectangle 6"/>
          <p:cNvSpPr>
            <a:spLocks noGrp="1" noChangeArrowheads="1"/>
          </p:cNvSpPr>
          <p:nvPr>
            <p:ph type="sldNum" sz="quarter" idx="12"/>
          </p:nvPr>
        </p:nvSpPr>
        <p:spPr>
          <a:ln/>
        </p:spPr>
        <p:txBody>
          <a:bodyPr/>
          <a:lstStyle>
            <a:lvl1pPr>
              <a:defRPr/>
            </a:lvl1pPr>
          </a:lstStyle>
          <a:p>
            <a:fld id="{739D14DE-6522-4D83-A2B5-039C5669A7BF}" type="slidenum">
              <a:rPr lang="es-CO" altLang="es-CO"/>
              <a:pPr/>
              <a:t>‹Nº›</a:t>
            </a:fld>
            <a:endParaRPr lang="es-CO" altLang="es-CO"/>
          </a:p>
        </p:txBody>
      </p:sp>
    </p:spTree>
    <p:extLst>
      <p:ext uri="{BB962C8B-B14F-4D97-AF65-F5344CB8AC3E}">
        <p14:creationId xmlns:p14="http://schemas.microsoft.com/office/powerpoint/2010/main" val="2253111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4"/>
          <p:cNvSpPr>
            <a:spLocks noGrp="1" noChangeArrowheads="1"/>
          </p:cNvSpPr>
          <p:nvPr>
            <p:ph type="dt" sz="half" idx="10"/>
          </p:nvPr>
        </p:nvSpPr>
        <p:spPr>
          <a:ln/>
        </p:spPr>
        <p:txBody>
          <a:bodyPr/>
          <a:lstStyle>
            <a:lvl1pPr>
              <a:defRPr/>
            </a:lvl1pPr>
          </a:lstStyle>
          <a:p>
            <a:pPr>
              <a:defRPr/>
            </a:pPr>
            <a:endParaRPr lang="es-CO"/>
          </a:p>
        </p:txBody>
      </p:sp>
      <p:sp>
        <p:nvSpPr>
          <p:cNvPr id="5" name="Rectangle 5"/>
          <p:cNvSpPr>
            <a:spLocks noGrp="1" noChangeArrowheads="1"/>
          </p:cNvSpPr>
          <p:nvPr>
            <p:ph type="ftr" sz="quarter" idx="11"/>
          </p:nvPr>
        </p:nvSpPr>
        <p:spPr>
          <a:ln/>
        </p:spPr>
        <p:txBody>
          <a:bodyPr/>
          <a:lstStyle>
            <a:lvl1pPr>
              <a:defRPr/>
            </a:lvl1pPr>
          </a:lstStyle>
          <a:p>
            <a:pPr>
              <a:defRPr/>
            </a:pPr>
            <a:endParaRPr lang="es-CO"/>
          </a:p>
        </p:txBody>
      </p:sp>
      <p:sp>
        <p:nvSpPr>
          <p:cNvPr id="6" name="Rectangle 6"/>
          <p:cNvSpPr>
            <a:spLocks noGrp="1" noChangeArrowheads="1"/>
          </p:cNvSpPr>
          <p:nvPr>
            <p:ph type="sldNum" sz="quarter" idx="12"/>
          </p:nvPr>
        </p:nvSpPr>
        <p:spPr>
          <a:ln/>
        </p:spPr>
        <p:txBody>
          <a:bodyPr/>
          <a:lstStyle>
            <a:lvl1pPr>
              <a:defRPr/>
            </a:lvl1pPr>
          </a:lstStyle>
          <a:p>
            <a:fld id="{6E5DBE25-7C77-4797-B876-D3CF515AC5DA}" type="slidenum">
              <a:rPr lang="es-CO" altLang="es-CO"/>
              <a:pPr/>
              <a:t>‹Nº›</a:t>
            </a:fld>
            <a:endParaRPr lang="es-CO" altLang="es-CO"/>
          </a:p>
        </p:txBody>
      </p:sp>
    </p:spTree>
    <p:extLst>
      <p:ext uri="{BB962C8B-B14F-4D97-AF65-F5344CB8AC3E}">
        <p14:creationId xmlns:p14="http://schemas.microsoft.com/office/powerpoint/2010/main" val="399227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4"/>
          <p:cNvSpPr>
            <a:spLocks noGrp="1" noChangeArrowheads="1"/>
          </p:cNvSpPr>
          <p:nvPr>
            <p:ph type="dt" sz="half" idx="10"/>
          </p:nvPr>
        </p:nvSpPr>
        <p:spPr>
          <a:ln/>
        </p:spPr>
        <p:txBody>
          <a:bodyPr/>
          <a:lstStyle>
            <a:lvl1pPr>
              <a:defRPr/>
            </a:lvl1pPr>
          </a:lstStyle>
          <a:p>
            <a:pPr>
              <a:defRPr/>
            </a:pPr>
            <a:endParaRPr lang="es-CO"/>
          </a:p>
        </p:txBody>
      </p:sp>
      <p:sp>
        <p:nvSpPr>
          <p:cNvPr id="5" name="Rectangle 5"/>
          <p:cNvSpPr>
            <a:spLocks noGrp="1" noChangeArrowheads="1"/>
          </p:cNvSpPr>
          <p:nvPr>
            <p:ph type="ftr" sz="quarter" idx="11"/>
          </p:nvPr>
        </p:nvSpPr>
        <p:spPr>
          <a:ln/>
        </p:spPr>
        <p:txBody>
          <a:bodyPr/>
          <a:lstStyle>
            <a:lvl1pPr>
              <a:defRPr/>
            </a:lvl1pPr>
          </a:lstStyle>
          <a:p>
            <a:pPr>
              <a:defRPr/>
            </a:pPr>
            <a:endParaRPr lang="es-CO"/>
          </a:p>
        </p:txBody>
      </p:sp>
      <p:sp>
        <p:nvSpPr>
          <p:cNvPr id="6" name="Rectangle 6"/>
          <p:cNvSpPr>
            <a:spLocks noGrp="1" noChangeArrowheads="1"/>
          </p:cNvSpPr>
          <p:nvPr>
            <p:ph type="sldNum" sz="quarter" idx="12"/>
          </p:nvPr>
        </p:nvSpPr>
        <p:spPr>
          <a:ln/>
        </p:spPr>
        <p:txBody>
          <a:bodyPr/>
          <a:lstStyle>
            <a:lvl1pPr>
              <a:defRPr/>
            </a:lvl1pPr>
          </a:lstStyle>
          <a:p>
            <a:fld id="{8A6E515B-6F88-46ED-94A9-AE0A42AAEEA2}" type="slidenum">
              <a:rPr lang="es-CO" altLang="es-CO"/>
              <a:pPr/>
              <a:t>‹Nº›</a:t>
            </a:fld>
            <a:endParaRPr lang="es-CO" altLang="es-CO"/>
          </a:p>
        </p:txBody>
      </p:sp>
      <p:pic>
        <p:nvPicPr>
          <p:cNvPr id="7" name="Picture 7" descr="bamboo"/>
          <p:cNvPicPr>
            <a:picLocks noChangeAspect="1" noChangeArrowheads="1"/>
          </p:cNvPicPr>
          <p:nvPr userDrawn="1"/>
        </p:nvPicPr>
        <p:blipFill>
          <a:blip r:embed="rId2">
            <a:extLst>
              <a:ext uri="{28A0092B-C50C-407E-A947-70E740481C1C}">
                <a14:useLocalDpi xmlns:a14="http://schemas.microsoft.com/office/drawing/2010/main" val="0"/>
              </a:ext>
            </a:extLst>
          </a:blip>
          <a:srcRect b="13792"/>
          <a:stretch>
            <a:fillRect/>
          </a:stretch>
        </p:blipFill>
        <p:spPr bwMode="ltGray">
          <a:xfrm>
            <a:off x="0" y="5805264"/>
            <a:ext cx="12192000" cy="1052736"/>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425156" y="100143"/>
            <a:ext cx="647508" cy="607039"/>
          </a:xfrm>
          <a:prstGeom prst="rect">
            <a:avLst/>
          </a:prstGeom>
        </p:spPr>
      </p:pic>
    </p:spTree>
    <p:extLst>
      <p:ext uri="{BB962C8B-B14F-4D97-AF65-F5344CB8AC3E}">
        <p14:creationId xmlns:p14="http://schemas.microsoft.com/office/powerpoint/2010/main" val="756609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O"/>
          </a:p>
        </p:txBody>
      </p:sp>
      <p:sp>
        <p:nvSpPr>
          <p:cNvPr id="5" name="Rectangle 5"/>
          <p:cNvSpPr>
            <a:spLocks noGrp="1" noChangeArrowheads="1"/>
          </p:cNvSpPr>
          <p:nvPr>
            <p:ph type="ftr" sz="quarter" idx="11"/>
          </p:nvPr>
        </p:nvSpPr>
        <p:spPr>
          <a:ln/>
        </p:spPr>
        <p:txBody>
          <a:bodyPr/>
          <a:lstStyle>
            <a:lvl1pPr>
              <a:defRPr/>
            </a:lvl1pPr>
          </a:lstStyle>
          <a:p>
            <a:pPr>
              <a:defRPr/>
            </a:pPr>
            <a:endParaRPr lang="es-CO"/>
          </a:p>
        </p:txBody>
      </p:sp>
      <p:sp>
        <p:nvSpPr>
          <p:cNvPr id="6" name="Rectangle 6"/>
          <p:cNvSpPr>
            <a:spLocks noGrp="1" noChangeArrowheads="1"/>
          </p:cNvSpPr>
          <p:nvPr>
            <p:ph type="sldNum" sz="quarter" idx="12"/>
          </p:nvPr>
        </p:nvSpPr>
        <p:spPr>
          <a:ln/>
        </p:spPr>
        <p:txBody>
          <a:bodyPr/>
          <a:lstStyle>
            <a:lvl1pPr>
              <a:defRPr/>
            </a:lvl1pPr>
          </a:lstStyle>
          <a:p>
            <a:fld id="{545A7B20-7635-4BD5-B5B3-1DC230ED7729}" type="slidenum">
              <a:rPr lang="es-CO" altLang="es-CO"/>
              <a:pPr/>
              <a:t>‹Nº›</a:t>
            </a:fld>
            <a:endParaRPr lang="es-CO" altLang="es-CO"/>
          </a:p>
        </p:txBody>
      </p:sp>
    </p:spTree>
    <p:extLst>
      <p:ext uri="{BB962C8B-B14F-4D97-AF65-F5344CB8AC3E}">
        <p14:creationId xmlns:p14="http://schemas.microsoft.com/office/powerpoint/2010/main" val="1892685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Rectangle 4"/>
          <p:cNvSpPr>
            <a:spLocks noGrp="1" noChangeArrowheads="1"/>
          </p:cNvSpPr>
          <p:nvPr>
            <p:ph type="dt" sz="half" idx="10"/>
          </p:nvPr>
        </p:nvSpPr>
        <p:spPr>
          <a:ln/>
        </p:spPr>
        <p:txBody>
          <a:bodyPr/>
          <a:lstStyle>
            <a:lvl1pPr>
              <a:defRPr/>
            </a:lvl1pPr>
          </a:lstStyle>
          <a:p>
            <a:pPr>
              <a:defRPr/>
            </a:pPr>
            <a:endParaRPr lang="es-CO"/>
          </a:p>
        </p:txBody>
      </p:sp>
      <p:sp>
        <p:nvSpPr>
          <p:cNvPr id="6" name="Rectangle 5"/>
          <p:cNvSpPr>
            <a:spLocks noGrp="1" noChangeArrowheads="1"/>
          </p:cNvSpPr>
          <p:nvPr>
            <p:ph type="ftr" sz="quarter" idx="11"/>
          </p:nvPr>
        </p:nvSpPr>
        <p:spPr>
          <a:ln/>
        </p:spPr>
        <p:txBody>
          <a:bodyPr/>
          <a:lstStyle>
            <a:lvl1pPr>
              <a:defRPr/>
            </a:lvl1pPr>
          </a:lstStyle>
          <a:p>
            <a:pPr>
              <a:defRPr/>
            </a:pPr>
            <a:endParaRPr lang="es-CO"/>
          </a:p>
        </p:txBody>
      </p:sp>
      <p:sp>
        <p:nvSpPr>
          <p:cNvPr id="7" name="Rectangle 6"/>
          <p:cNvSpPr>
            <a:spLocks noGrp="1" noChangeArrowheads="1"/>
          </p:cNvSpPr>
          <p:nvPr>
            <p:ph type="sldNum" sz="quarter" idx="12"/>
          </p:nvPr>
        </p:nvSpPr>
        <p:spPr>
          <a:ln/>
        </p:spPr>
        <p:txBody>
          <a:bodyPr/>
          <a:lstStyle>
            <a:lvl1pPr>
              <a:defRPr/>
            </a:lvl1pPr>
          </a:lstStyle>
          <a:p>
            <a:fld id="{06ADAEE3-B28F-4503-8500-9D37FC3454AD}" type="slidenum">
              <a:rPr lang="es-CO" altLang="es-CO"/>
              <a:pPr/>
              <a:t>‹Nº›</a:t>
            </a:fld>
            <a:endParaRPr lang="es-CO" altLang="es-CO"/>
          </a:p>
        </p:txBody>
      </p:sp>
    </p:spTree>
    <p:extLst>
      <p:ext uri="{BB962C8B-B14F-4D97-AF65-F5344CB8AC3E}">
        <p14:creationId xmlns:p14="http://schemas.microsoft.com/office/powerpoint/2010/main" val="306618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Rectangle 4"/>
          <p:cNvSpPr>
            <a:spLocks noGrp="1" noChangeArrowheads="1"/>
          </p:cNvSpPr>
          <p:nvPr>
            <p:ph type="dt" sz="half" idx="10"/>
          </p:nvPr>
        </p:nvSpPr>
        <p:spPr>
          <a:ln/>
        </p:spPr>
        <p:txBody>
          <a:bodyPr/>
          <a:lstStyle>
            <a:lvl1pPr>
              <a:defRPr/>
            </a:lvl1pPr>
          </a:lstStyle>
          <a:p>
            <a:pPr>
              <a:defRPr/>
            </a:pPr>
            <a:endParaRPr lang="es-CO"/>
          </a:p>
        </p:txBody>
      </p:sp>
      <p:sp>
        <p:nvSpPr>
          <p:cNvPr id="8" name="Rectangle 5"/>
          <p:cNvSpPr>
            <a:spLocks noGrp="1" noChangeArrowheads="1"/>
          </p:cNvSpPr>
          <p:nvPr>
            <p:ph type="ftr" sz="quarter" idx="11"/>
          </p:nvPr>
        </p:nvSpPr>
        <p:spPr>
          <a:ln/>
        </p:spPr>
        <p:txBody>
          <a:bodyPr/>
          <a:lstStyle>
            <a:lvl1pPr>
              <a:defRPr/>
            </a:lvl1pPr>
          </a:lstStyle>
          <a:p>
            <a:pPr>
              <a:defRPr/>
            </a:pPr>
            <a:endParaRPr lang="es-CO"/>
          </a:p>
        </p:txBody>
      </p:sp>
      <p:sp>
        <p:nvSpPr>
          <p:cNvPr id="9" name="Rectangle 6"/>
          <p:cNvSpPr>
            <a:spLocks noGrp="1" noChangeArrowheads="1"/>
          </p:cNvSpPr>
          <p:nvPr>
            <p:ph type="sldNum" sz="quarter" idx="12"/>
          </p:nvPr>
        </p:nvSpPr>
        <p:spPr>
          <a:ln/>
        </p:spPr>
        <p:txBody>
          <a:bodyPr/>
          <a:lstStyle>
            <a:lvl1pPr>
              <a:defRPr/>
            </a:lvl1pPr>
          </a:lstStyle>
          <a:p>
            <a:fld id="{6F89FA05-9CD4-49BB-B8A5-464B3D53D6EA}" type="slidenum">
              <a:rPr lang="es-CO" altLang="es-CO"/>
              <a:pPr/>
              <a:t>‹Nº›</a:t>
            </a:fld>
            <a:endParaRPr lang="es-CO" altLang="es-CO"/>
          </a:p>
        </p:txBody>
      </p:sp>
    </p:spTree>
    <p:extLst>
      <p:ext uri="{BB962C8B-B14F-4D97-AF65-F5344CB8AC3E}">
        <p14:creationId xmlns:p14="http://schemas.microsoft.com/office/powerpoint/2010/main" val="277913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Rectangle 4"/>
          <p:cNvSpPr>
            <a:spLocks noGrp="1" noChangeArrowheads="1"/>
          </p:cNvSpPr>
          <p:nvPr>
            <p:ph type="dt" sz="half" idx="10"/>
          </p:nvPr>
        </p:nvSpPr>
        <p:spPr>
          <a:ln/>
        </p:spPr>
        <p:txBody>
          <a:bodyPr/>
          <a:lstStyle>
            <a:lvl1pPr>
              <a:defRPr/>
            </a:lvl1pPr>
          </a:lstStyle>
          <a:p>
            <a:pPr>
              <a:defRPr/>
            </a:pPr>
            <a:endParaRPr lang="es-CO"/>
          </a:p>
        </p:txBody>
      </p:sp>
      <p:sp>
        <p:nvSpPr>
          <p:cNvPr id="4" name="Rectangle 5"/>
          <p:cNvSpPr>
            <a:spLocks noGrp="1" noChangeArrowheads="1"/>
          </p:cNvSpPr>
          <p:nvPr>
            <p:ph type="ftr" sz="quarter" idx="11"/>
          </p:nvPr>
        </p:nvSpPr>
        <p:spPr>
          <a:ln/>
        </p:spPr>
        <p:txBody>
          <a:bodyPr/>
          <a:lstStyle>
            <a:lvl1pPr>
              <a:defRPr/>
            </a:lvl1pPr>
          </a:lstStyle>
          <a:p>
            <a:pPr>
              <a:defRPr/>
            </a:pPr>
            <a:endParaRPr lang="es-CO"/>
          </a:p>
        </p:txBody>
      </p:sp>
      <p:sp>
        <p:nvSpPr>
          <p:cNvPr id="5" name="Rectangle 6"/>
          <p:cNvSpPr>
            <a:spLocks noGrp="1" noChangeArrowheads="1"/>
          </p:cNvSpPr>
          <p:nvPr>
            <p:ph type="sldNum" sz="quarter" idx="12"/>
          </p:nvPr>
        </p:nvSpPr>
        <p:spPr>
          <a:ln/>
        </p:spPr>
        <p:txBody>
          <a:bodyPr/>
          <a:lstStyle>
            <a:lvl1pPr>
              <a:defRPr/>
            </a:lvl1pPr>
          </a:lstStyle>
          <a:p>
            <a:fld id="{ADC5C285-5FFC-4C1D-A277-8BEBFBB86938}" type="slidenum">
              <a:rPr lang="es-CO" altLang="es-CO"/>
              <a:pPr/>
              <a:t>‹Nº›</a:t>
            </a:fld>
            <a:endParaRPr lang="es-CO" altLang="es-CO"/>
          </a:p>
        </p:txBody>
      </p:sp>
    </p:spTree>
    <p:extLst>
      <p:ext uri="{BB962C8B-B14F-4D97-AF65-F5344CB8AC3E}">
        <p14:creationId xmlns:p14="http://schemas.microsoft.com/office/powerpoint/2010/main" val="2003837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O"/>
          </a:p>
        </p:txBody>
      </p:sp>
      <p:sp>
        <p:nvSpPr>
          <p:cNvPr id="3" name="Rectangle 5"/>
          <p:cNvSpPr>
            <a:spLocks noGrp="1" noChangeArrowheads="1"/>
          </p:cNvSpPr>
          <p:nvPr>
            <p:ph type="ftr" sz="quarter" idx="11"/>
          </p:nvPr>
        </p:nvSpPr>
        <p:spPr>
          <a:ln/>
        </p:spPr>
        <p:txBody>
          <a:bodyPr/>
          <a:lstStyle>
            <a:lvl1pPr>
              <a:defRPr/>
            </a:lvl1pPr>
          </a:lstStyle>
          <a:p>
            <a:pPr>
              <a:defRPr/>
            </a:pPr>
            <a:endParaRPr lang="es-CO"/>
          </a:p>
        </p:txBody>
      </p:sp>
      <p:sp>
        <p:nvSpPr>
          <p:cNvPr id="4" name="Rectangle 6"/>
          <p:cNvSpPr>
            <a:spLocks noGrp="1" noChangeArrowheads="1"/>
          </p:cNvSpPr>
          <p:nvPr>
            <p:ph type="sldNum" sz="quarter" idx="12"/>
          </p:nvPr>
        </p:nvSpPr>
        <p:spPr>
          <a:ln/>
        </p:spPr>
        <p:txBody>
          <a:bodyPr/>
          <a:lstStyle>
            <a:lvl1pPr>
              <a:defRPr/>
            </a:lvl1pPr>
          </a:lstStyle>
          <a:p>
            <a:fld id="{6698E35F-BEA8-4E92-8CD0-A5CB8ACEB89A}" type="slidenum">
              <a:rPr lang="es-CO" altLang="es-CO"/>
              <a:pPr/>
              <a:t>‹Nº›</a:t>
            </a:fld>
            <a:endParaRPr lang="es-CO" altLang="es-CO"/>
          </a:p>
        </p:txBody>
      </p:sp>
    </p:spTree>
    <p:extLst>
      <p:ext uri="{BB962C8B-B14F-4D97-AF65-F5344CB8AC3E}">
        <p14:creationId xmlns:p14="http://schemas.microsoft.com/office/powerpoint/2010/main" val="162864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O"/>
          </a:p>
        </p:txBody>
      </p:sp>
      <p:sp>
        <p:nvSpPr>
          <p:cNvPr id="6" name="Rectangle 5"/>
          <p:cNvSpPr>
            <a:spLocks noGrp="1" noChangeArrowheads="1"/>
          </p:cNvSpPr>
          <p:nvPr>
            <p:ph type="ftr" sz="quarter" idx="11"/>
          </p:nvPr>
        </p:nvSpPr>
        <p:spPr>
          <a:ln/>
        </p:spPr>
        <p:txBody>
          <a:bodyPr/>
          <a:lstStyle>
            <a:lvl1pPr>
              <a:defRPr/>
            </a:lvl1pPr>
          </a:lstStyle>
          <a:p>
            <a:pPr>
              <a:defRPr/>
            </a:pPr>
            <a:endParaRPr lang="es-CO"/>
          </a:p>
        </p:txBody>
      </p:sp>
      <p:sp>
        <p:nvSpPr>
          <p:cNvPr id="7" name="Rectangle 6"/>
          <p:cNvSpPr>
            <a:spLocks noGrp="1" noChangeArrowheads="1"/>
          </p:cNvSpPr>
          <p:nvPr>
            <p:ph type="sldNum" sz="quarter" idx="12"/>
          </p:nvPr>
        </p:nvSpPr>
        <p:spPr>
          <a:ln/>
        </p:spPr>
        <p:txBody>
          <a:bodyPr/>
          <a:lstStyle>
            <a:lvl1pPr>
              <a:defRPr/>
            </a:lvl1pPr>
          </a:lstStyle>
          <a:p>
            <a:fld id="{D8803241-4CC4-40C5-ACE3-DEDD0BC64F86}" type="slidenum">
              <a:rPr lang="es-CO" altLang="es-CO"/>
              <a:pPr/>
              <a:t>‹Nº›</a:t>
            </a:fld>
            <a:endParaRPr lang="es-CO" altLang="es-CO"/>
          </a:p>
        </p:txBody>
      </p:sp>
    </p:spTree>
    <p:extLst>
      <p:ext uri="{BB962C8B-B14F-4D97-AF65-F5344CB8AC3E}">
        <p14:creationId xmlns:p14="http://schemas.microsoft.com/office/powerpoint/2010/main" val="3771100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CO" noProof="0" smtClean="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O"/>
          </a:p>
        </p:txBody>
      </p:sp>
      <p:sp>
        <p:nvSpPr>
          <p:cNvPr id="6" name="Rectangle 5"/>
          <p:cNvSpPr>
            <a:spLocks noGrp="1" noChangeArrowheads="1"/>
          </p:cNvSpPr>
          <p:nvPr>
            <p:ph type="ftr" sz="quarter" idx="11"/>
          </p:nvPr>
        </p:nvSpPr>
        <p:spPr>
          <a:ln/>
        </p:spPr>
        <p:txBody>
          <a:bodyPr/>
          <a:lstStyle>
            <a:lvl1pPr>
              <a:defRPr/>
            </a:lvl1pPr>
          </a:lstStyle>
          <a:p>
            <a:pPr>
              <a:defRPr/>
            </a:pPr>
            <a:endParaRPr lang="es-CO"/>
          </a:p>
        </p:txBody>
      </p:sp>
      <p:sp>
        <p:nvSpPr>
          <p:cNvPr id="7" name="Rectangle 6"/>
          <p:cNvSpPr>
            <a:spLocks noGrp="1" noChangeArrowheads="1"/>
          </p:cNvSpPr>
          <p:nvPr>
            <p:ph type="sldNum" sz="quarter" idx="12"/>
          </p:nvPr>
        </p:nvSpPr>
        <p:spPr>
          <a:ln/>
        </p:spPr>
        <p:txBody>
          <a:bodyPr/>
          <a:lstStyle>
            <a:lvl1pPr>
              <a:defRPr/>
            </a:lvl1pPr>
          </a:lstStyle>
          <a:p>
            <a:fld id="{4CD2655F-3374-4B3B-9910-AB4C21B97FE5}" type="slidenum">
              <a:rPr lang="es-CO" altLang="es-CO"/>
              <a:pPr/>
              <a:t>‹Nº›</a:t>
            </a:fld>
            <a:endParaRPr lang="es-CO" altLang="es-CO"/>
          </a:p>
        </p:txBody>
      </p:sp>
    </p:spTree>
    <p:extLst>
      <p:ext uri="{BB962C8B-B14F-4D97-AF65-F5344CB8AC3E}">
        <p14:creationId xmlns:p14="http://schemas.microsoft.com/office/powerpoint/2010/main" val="279690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CO" altLang="es-CO" smtClean="0"/>
              <a:t>Haga clic para cambiar el estilo de título	</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CO" altLang="es-CO" smtClean="0"/>
              <a:t>Haga clic para modificar el estilo de texto del patrón</a:t>
            </a:r>
          </a:p>
          <a:p>
            <a:pPr lvl="1"/>
            <a:r>
              <a:rPr lang="es-CO" altLang="es-CO" smtClean="0"/>
              <a:t>Segundo nivel</a:t>
            </a:r>
          </a:p>
          <a:p>
            <a:pPr lvl="2"/>
            <a:r>
              <a:rPr lang="es-CO" altLang="es-CO" smtClean="0"/>
              <a:t>Tercer nivel</a:t>
            </a:r>
          </a:p>
          <a:p>
            <a:pPr lvl="3"/>
            <a:r>
              <a:rPr lang="es-CO" altLang="es-CO" smtClean="0"/>
              <a:t>Cuarto nivel</a:t>
            </a:r>
          </a:p>
          <a:p>
            <a:pPr lvl="4"/>
            <a:r>
              <a:rPr lang="es-CO" altLang="es-CO" smtClean="0"/>
              <a:t>Quinto nivel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s-CO"/>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s-CO"/>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711435B-81C3-45DF-95B4-4B02DDD36AA3}" type="slidenum">
              <a:rPr lang="es-CO" altLang="es-CO"/>
              <a:pPr/>
              <a:t>‹Nº›</a:t>
            </a:fld>
            <a:endParaRPr lang="es-CO" altLang="es-CO"/>
          </a:p>
        </p:txBody>
      </p:sp>
      <p:pic>
        <p:nvPicPr>
          <p:cNvPr id="1031" name="Picture 8" descr="untitled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719736" y="4672918"/>
            <a:ext cx="5072609" cy="622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None/>
              <a:defRPr sz="3200">
                <a:solidFill>
                  <a:schemeClr val="tx1"/>
                </a:solidFill>
                <a:latin typeface="+mn-lt"/>
                <a:ea typeface="+mn-ea"/>
                <a:cs typeface="+mn-cs"/>
              </a:defRPr>
            </a:lvl1pPr>
            <a:lvl2pPr marL="457200" indent="0" algn="ctr" rtl="0" eaLnBrk="1" fontAlgn="base" hangingPunct="1">
              <a:spcBef>
                <a:spcPct val="20000"/>
              </a:spcBef>
              <a:spcAft>
                <a:spcPct val="0"/>
              </a:spcAft>
              <a:buNone/>
              <a:defRPr sz="2800">
                <a:solidFill>
                  <a:schemeClr val="tx1"/>
                </a:solidFill>
                <a:latin typeface="+mn-lt"/>
              </a:defRPr>
            </a:lvl2pPr>
            <a:lvl3pPr marL="914400" indent="0" algn="ctr" rtl="0" eaLnBrk="1" fontAlgn="base" hangingPunct="1">
              <a:spcBef>
                <a:spcPct val="20000"/>
              </a:spcBef>
              <a:spcAft>
                <a:spcPct val="0"/>
              </a:spcAft>
              <a:buNone/>
              <a:defRPr sz="2400">
                <a:solidFill>
                  <a:schemeClr val="tx1"/>
                </a:solidFill>
                <a:latin typeface="+mn-lt"/>
              </a:defRPr>
            </a:lvl3pPr>
            <a:lvl4pPr marL="1371600" indent="0" algn="ctr" rtl="0" eaLnBrk="1" fontAlgn="base" hangingPunct="1">
              <a:spcBef>
                <a:spcPct val="20000"/>
              </a:spcBef>
              <a:spcAft>
                <a:spcPct val="0"/>
              </a:spcAft>
              <a:buNone/>
              <a:defRPr sz="2000">
                <a:solidFill>
                  <a:schemeClr val="tx1"/>
                </a:solidFill>
                <a:latin typeface="+mn-lt"/>
              </a:defRPr>
            </a:lvl4pPr>
            <a:lvl5pPr marL="1828800" indent="0" algn="ctr" rtl="0" eaLnBrk="1" fontAlgn="base" hangingPunct="1">
              <a:spcBef>
                <a:spcPct val="20000"/>
              </a:spcBef>
              <a:spcAft>
                <a:spcPct val="0"/>
              </a:spcAft>
              <a:buNone/>
              <a:defRPr sz="2000">
                <a:solidFill>
                  <a:schemeClr val="tx1"/>
                </a:solidFill>
                <a:latin typeface="+mn-lt"/>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r>
              <a:rPr lang="es-CO" kern="0" dirty="0" smtClean="0">
                <a:solidFill>
                  <a:srgbClr val="008000"/>
                </a:solidFill>
                <a:effectLst>
                  <a:outerShdw blurRad="38100" dist="38100" dir="2700000" algn="tl">
                    <a:srgbClr val="000000">
                      <a:alpha val="43137"/>
                    </a:srgbClr>
                  </a:outerShdw>
                  <a:reflection blurRad="6350" stA="60000" endA="900" endPos="60000" dist="29997" dir="5400000" sy="-100000" algn="bl" rotWithShape="0"/>
                </a:effectLst>
              </a:rPr>
              <a:t>Oscar Ignacio Botero H.</a:t>
            </a:r>
            <a:endParaRPr lang="es-CO" kern="0" dirty="0">
              <a:solidFill>
                <a:srgbClr val="008000"/>
              </a:solidFill>
              <a:effectLst>
                <a:outerShdw blurRad="38100" dist="38100" dir="2700000" algn="tl">
                  <a:srgbClr val="000000">
                    <a:alpha val="43137"/>
                  </a:srgbClr>
                </a:outerShdw>
                <a:reflection blurRad="6350" stA="60000" endA="900" endPos="60000" dist="29997" dir="5400000" sy="-100000" algn="bl" rotWithShape="0"/>
              </a:effectLst>
            </a:endParaRPr>
          </a:p>
        </p:txBody>
      </p:sp>
      <p:sp>
        <p:nvSpPr>
          <p:cNvPr id="6" name="Rectángulo 5"/>
          <p:cNvSpPr/>
          <p:nvPr/>
        </p:nvSpPr>
        <p:spPr>
          <a:xfrm>
            <a:off x="2630098" y="2636912"/>
            <a:ext cx="7251884" cy="830997"/>
          </a:xfrm>
          <a:prstGeom prst="rect">
            <a:avLst/>
          </a:prstGeom>
          <a:noFill/>
        </p:spPr>
        <p:txBody>
          <a:bodyPr wrap="square" lIns="91440" tIns="45720" rIns="91440" bIns="45720">
            <a:spAutoFit/>
          </a:bodyPr>
          <a:lstStyle/>
          <a:p>
            <a:pPr algn="ctr"/>
            <a:r>
              <a:rPr lang="es-ES" sz="4800" dirty="0" smtClean="0">
                <a:ln w="0"/>
                <a:gradFill>
                  <a:gsLst>
                    <a:gs pos="66000">
                      <a:srgbClr val="C00000"/>
                    </a:gs>
                    <a:gs pos="100000">
                      <a:schemeClr val="accent1">
                        <a:lumMod val="45000"/>
                        <a:lumOff val="55000"/>
                      </a:schemeClr>
                    </a:gs>
                    <a:gs pos="33000">
                      <a:srgbClr val="00B050"/>
                    </a:gs>
                    <a:gs pos="100000">
                      <a:srgbClr val="E0F1F2"/>
                    </a:gs>
                    <a:gs pos="100000">
                      <a:schemeClr val="accent1">
                        <a:lumMod val="45000"/>
                        <a:lumOff val="55000"/>
                      </a:schemeClr>
                    </a:gs>
                    <a:gs pos="100000">
                      <a:schemeClr val="accent1">
                        <a:lumMod val="30000"/>
                        <a:lumOff val="70000"/>
                      </a:schemeClr>
                    </a:gs>
                  </a:gsLst>
                  <a:lin ang="5400000" scaled="1"/>
                </a:gradFill>
                <a:effectLst>
                  <a:reflection blurRad="6350" stA="53000" endA="300" endPos="35500" dir="5400000" sy="-90000" algn="bl" rotWithShape="0"/>
                </a:effectLst>
              </a:rPr>
              <a:t>MULTIVIBRADORES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left)">
                                      <p:cBhvr>
                                        <p:cTn id="13"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PINES DEL NE555</a:t>
            </a:r>
            <a:endParaRPr lang="es-CO" sz="2000" b="1" kern="0" dirty="0">
              <a:solidFill>
                <a:srgbClr val="FFFF00"/>
              </a:solidFill>
              <a:effectLst>
                <a:outerShdw blurRad="38100" dist="38100" dir="2700000" algn="tl">
                  <a:srgbClr val="000000">
                    <a:alpha val="43137"/>
                  </a:srgbClr>
                </a:outerShdw>
              </a:effectLst>
            </a:endParaRPr>
          </a:p>
        </p:txBody>
      </p:sp>
      <p:pic>
        <p:nvPicPr>
          <p:cNvPr id="7" name="Picture 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96390" y="2224514"/>
            <a:ext cx="3710241" cy="185255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a 8"/>
          <p:cNvGraphicFramePr>
            <a:graphicFrameLocks noGrp="1"/>
          </p:cNvGraphicFramePr>
          <p:nvPr>
            <p:extLst>
              <p:ext uri="{D42A27DB-BD31-4B8C-83A1-F6EECF244321}">
                <p14:modId xmlns:p14="http://schemas.microsoft.com/office/powerpoint/2010/main" val="2309257909"/>
              </p:ext>
            </p:extLst>
          </p:nvPr>
        </p:nvGraphicFramePr>
        <p:xfrm>
          <a:off x="274510" y="1233904"/>
          <a:ext cx="7765706" cy="4211320"/>
        </p:xfrm>
        <a:graphic>
          <a:graphicData uri="http://schemas.openxmlformats.org/drawingml/2006/table">
            <a:tbl>
              <a:tblPr firstRow="1" bandRow="1">
                <a:tableStyleId>{2D5ABB26-0587-4C30-8999-92F81FD0307C}</a:tableStyleId>
              </a:tblPr>
              <a:tblGrid>
                <a:gridCol w="1502903"/>
                <a:gridCol w="6262803"/>
              </a:tblGrid>
              <a:tr h="0">
                <a:tc>
                  <a:txBody>
                    <a:bodyPr/>
                    <a:lstStyle/>
                    <a:p>
                      <a:pPr algn="ctr"/>
                      <a:r>
                        <a:rPr lang="es-CO" b="1" dirty="0" smtClean="0">
                          <a:solidFill>
                            <a:srgbClr val="008000"/>
                          </a:solidFill>
                          <a:effectLst>
                            <a:outerShdw blurRad="38100" dist="38100" dir="2700000" algn="tl">
                              <a:srgbClr val="000000">
                                <a:alpha val="43137"/>
                              </a:srgbClr>
                            </a:outerShdw>
                          </a:effectLst>
                        </a:rPr>
                        <a:t>TERMINAL</a:t>
                      </a:r>
                      <a:endParaRPr lang="es-CO" b="1" dirty="0">
                        <a:solidFill>
                          <a:srgbClr val="00800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O" b="1" dirty="0" smtClean="0">
                          <a:solidFill>
                            <a:srgbClr val="008000"/>
                          </a:solidFill>
                          <a:effectLst>
                            <a:outerShdw blurRad="38100" dist="38100" dir="2700000" algn="tl">
                              <a:srgbClr val="000000">
                                <a:alpha val="43137"/>
                              </a:srgbClr>
                            </a:outerShdw>
                          </a:effectLst>
                        </a:rPr>
                        <a:t>FUNCIÓN</a:t>
                      </a:r>
                      <a:endParaRPr lang="es-CO" b="1" dirty="0">
                        <a:solidFill>
                          <a:srgbClr val="00800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1</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latin typeface="+mn-lt"/>
                          <a:ea typeface="Times New Roman" panose="02020603050405020304" pitchFamily="18" charset="0"/>
                          <a:cs typeface="Times New Roman" panose="02020603050405020304" pitchFamily="18" charset="0"/>
                        </a:rPr>
                        <a:t>Tierra o masa </a:t>
                      </a:r>
                      <a:endParaRPr lang="es-CO" sz="1800" b="1" kern="1200" dirty="0" smtClean="0">
                        <a:solidFill>
                          <a:srgbClr val="FF0000"/>
                        </a:solidFill>
                        <a:latin typeface="+mn-lt"/>
                        <a:ea typeface="Times New Roman" panose="02020603050405020304" pitchFamily="18" charset="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2</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latin typeface="+mn-lt"/>
                          <a:ea typeface="Times New Roman" panose="02020603050405020304" pitchFamily="18" charset="0"/>
                          <a:cs typeface="Times New Roman" panose="02020603050405020304" pitchFamily="18" charset="0"/>
                        </a:rPr>
                        <a:t>Disparo:</a:t>
                      </a:r>
                      <a:r>
                        <a:rPr lang="es-CO" sz="1800" kern="1200" dirty="0" smtClean="0">
                          <a:solidFill>
                            <a:srgbClr val="FF0000"/>
                          </a:solidFill>
                          <a:latin typeface="+mn-lt"/>
                          <a:ea typeface="Times New Roman" panose="02020603050405020304" pitchFamily="18" charset="0"/>
                          <a:cs typeface="Times New Roman" panose="02020603050405020304" pitchFamily="18" charset="0"/>
                        </a:rPr>
                        <a:t> </a:t>
                      </a:r>
                      <a:r>
                        <a:rPr lang="es-CO" sz="1800" kern="1200" dirty="0" smtClean="0">
                          <a:solidFill>
                            <a:schemeClr val="tx1"/>
                          </a:solidFill>
                          <a:latin typeface="+mn-lt"/>
                          <a:ea typeface="Times New Roman" panose="02020603050405020304" pitchFamily="18" charset="0"/>
                          <a:cs typeface="Times New Roman" panose="02020603050405020304" pitchFamily="18" charset="0"/>
                        </a:rPr>
                        <a:t>se establece el inicio del tiempo de retardo, si el 555 es configurado como </a:t>
                      </a:r>
                      <a:r>
                        <a:rPr lang="es-CO" sz="1800" kern="1200" dirty="0" err="1" smtClean="0">
                          <a:solidFill>
                            <a:schemeClr val="tx1"/>
                          </a:solidFill>
                          <a:latin typeface="+mn-lt"/>
                          <a:ea typeface="Times New Roman" panose="02020603050405020304" pitchFamily="18" charset="0"/>
                          <a:cs typeface="Times New Roman" panose="02020603050405020304" pitchFamily="18" charset="0"/>
                        </a:rPr>
                        <a:t>monostable</a:t>
                      </a:r>
                      <a:r>
                        <a:rPr lang="es-CO" sz="1800" kern="1200" dirty="0" smtClean="0">
                          <a:solidFill>
                            <a:schemeClr val="tx1"/>
                          </a:solidFill>
                          <a:latin typeface="+mn-lt"/>
                          <a:ea typeface="Times New Roman" panose="02020603050405020304" pitchFamily="18" charset="0"/>
                          <a:cs typeface="Times New Roman" panose="02020603050405020304" pitchFamily="18" charset="0"/>
                        </a:rPr>
                        <a:t>. Este proceso de disparo ocurre cuando este pin va por debajo de 1/3 del voltaje de alimentación. Este pulso debe ser de corta duración, pues si se mantiene en bajo (“0”) por mucho tiempo la salida se quedará en alto (“1”) hasta que la entrada de disparo pase a alto otra vez. </a:t>
                      </a:r>
                      <a:endParaRPr lang="es-CO"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3</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latin typeface="+mn-lt"/>
                          <a:ea typeface="Times New Roman" panose="02020603050405020304" pitchFamily="18" charset="0"/>
                          <a:cs typeface="Times New Roman" panose="02020603050405020304" pitchFamily="18" charset="0"/>
                        </a:rPr>
                        <a:t>Salida:</a:t>
                      </a:r>
                      <a:r>
                        <a:rPr lang="es-CO" sz="1800" kern="1200" dirty="0" smtClean="0">
                          <a:solidFill>
                            <a:srgbClr val="FF0000"/>
                          </a:solidFill>
                          <a:latin typeface="+mn-lt"/>
                          <a:ea typeface="Times New Roman" panose="02020603050405020304" pitchFamily="18" charset="0"/>
                          <a:cs typeface="Times New Roman" panose="02020603050405020304" pitchFamily="18" charset="0"/>
                        </a:rPr>
                        <a:t> </a:t>
                      </a:r>
                      <a:r>
                        <a:rPr lang="es-CO" sz="1800" kern="1200" dirty="0" smtClean="0">
                          <a:solidFill>
                            <a:schemeClr val="tx1"/>
                          </a:solidFill>
                          <a:latin typeface="+mn-lt"/>
                          <a:ea typeface="Times New Roman" panose="02020603050405020304" pitchFamily="18" charset="0"/>
                          <a:cs typeface="Times New Roman" panose="02020603050405020304" pitchFamily="18" charset="0"/>
                        </a:rPr>
                        <a:t>aquí se obtiene la respuesta del temporizador. Cuando la salida es alta (“1”), el voltaje será el de alimentación (+</a:t>
                      </a:r>
                      <a:r>
                        <a:rPr lang="es-CO" sz="1800" kern="1200" dirty="0" err="1" smtClean="0">
                          <a:solidFill>
                            <a:schemeClr val="tx1"/>
                          </a:solidFill>
                          <a:latin typeface="+mn-lt"/>
                          <a:ea typeface="Times New Roman" panose="02020603050405020304" pitchFamily="18" charset="0"/>
                          <a:cs typeface="Times New Roman" panose="02020603050405020304" pitchFamily="18" charset="0"/>
                        </a:rPr>
                        <a:t>Vcc</a:t>
                      </a:r>
                      <a:r>
                        <a:rPr lang="es-CO" sz="1800" kern="1200" dirty="0" smtClean="0">
                          <a:solidFill>
                            <a:schemeClr val="tx1"/>
                          </a:solidFill>
                          <a:latin typeface="+mn-lt"/>
                          <a:ea typeface="Times New Roman" panose="02020603050405020304" pitchFamily="18" charset="0"/>
                          <a:cs typeface="Times New Roman" panose="02020603050405020304" pitchFamily="18" charset="0"/>
                        </a:rPr>
                        <a:t>) menos 1,7 voltios. Esta salida se puede obligar a estar en casi 0 voltios con la ayuda de la terminal No.4 (</a:t>
                      </a:r>
                      <a:r>
                        <a:rPr lang="es-CO" sz="1800" kern="1200" dirty="0" err="1" smtClean="0">
                          <a:solidFill>
                            <a:schemeClr val="tx1"/>
                          </a:solidFill>
                          <a:latin typeface="+mn-lt"/>
                          <a:ea typeface="Times New Roman" panose="02020603050405020304" pitchFamily="18" charset="0"/>
                          <a:cs typeface="Times New Roman" panose="02020603050405020304" pitchFamily="18" charset="0"/>
                        </a:rPr>
                        <a:t>reset</a:t>
                      </a:r>
                      <a:r>
                        <a:rPr lang="es-CO" sz="1800" kern="1200" dirty="0" smtClean="0">
                          <a:solidFill>
                            <a:schemeClr val="tx1"/>
                          </a:solidFill>
                          <a:latin typeface="+mn-lt"/>
                          <a:ea typeface="Times New Roman" panose="02020603050405020304" pitchFamily="18" charset="0"/>
                          <a:cs typeface="Times New Roman" panose="02020603050405020304" pitchFamily="18" charset="0"/>
                        </a:rPr>
                        <a:t>). </a:t>
                      </a:r>
                      <a:endParaRPr lang="es-CO"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29558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1000"/>
                                        <p:tgtEl>
                                          <p:spTgt spid="9"/>
                                        </p:tgtEl>
                                      </p:cBhvr>
                                    </p:animEffect>
                                  </p:childTnLst>
                                </p:cTn>
                              </p:par>
                            </p:childTnLst>
                          </p:cTn>
                        </p:par>
                        <p:par>
                          <p:cTn id="12" fill="hold">
                            <p:stCondLst>
                              <p:cond delay="2000"/>
                            </p:stCondLst>
                            <p:childTnLst>
                              <p:par>
                                <p:cTn id="13" presetID="2" presetClass="entr" presetSubtype="2"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1000" fill="hold"/>
                                        <p:tgtEl>
                                          <p:spTgt spid="7"/>
                                        </p:tgtEl>
                                        <p:attrNameLst>
                                          <p:attrName>ppt_x</p:attrName>
                                        </p:attrNameLst>
                                      </p:cBhvr>
                                      <p:tavLst>
                                        <p:tav tm="0">
                                          <p:val>
                                            <p:strVal val="1+#ppt_w/2"/>
                                          </p:val>
                                        </p:tav>
                                        <p:tav tm="100000">
                                          <p:val>
                                            <p:strVal val="#ppt_x"/>
                                          </p:val>
                                        </p:tav>
                                      </p:tavLst>
                                    </p:anim>
                                    <p:anim calcmode="lin" valueType="num">
                                      <p:cBhvr additive="base">
                                        <p:cTn id="16"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p:cNvSpPr>
            <a:spLocks noChangeAspect="1" noChangeArrowheads="1" noTextEdit="1"/>
          </p:cNvSpPr>
          <p:nvPr/>
        </p:nvSpPr>
        <p:spPr bwMode="auto">
          <a:xfrm>
            <a:off x="3719513" y="892175"/>
            <a:ext cx="219233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5"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PINES DEL NE555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graphicFrame>
        <p:nvGraphicFramePr>
          <p:cNvPr id="186" name="Tabla 185"/>
          <p:cNvGraphicFramePr>
            <a:graphicFrameLocks noGrp="1"/>
          </p:cNvGraphicFramePr>
          <p:nvPr>
            <p:extLst>
              <p:ext uri="{D42A27DB-BD31-4B8C-83A1-F6EECF244321}">
                <p14:modId xmlns:p14="http://schemas.microsoft.com/office/powerpoint/2010/main" val="1033442861"/>
              </p:ext>
            </p:extLst>
          </p:nvPr>
        </p:nvGraphicFramePr>
        <p:xfrm>
          <a:off x="274510" y="980728"/>
          <a:ext cx="11582130" cy="4942840"/>
        </p:xfrm>
        <a:graphic>
          <a:graphicData uri="http://schemas.openxmlformats.org/drawingml/2006/table">
            <a:tbl>
              <a:tblPr firstRow="1" bandRow="1">
                <a:tableStyleId>{2D5ABB26-0587-4C30-8999-92F81FD0307C}</a:tableStyleId>
              </a:tblPr>
              <a:tblGrid>
                <a:gridCol w="1645026"/>
                <a:gridCol w="9937104"/>
              </a:tblGrid>
              <a:tr h="0">
                <a:tc>
                  <a:txBody>
                    <a:bodyPr/>
                    <a:lstStyle/>
                    <a:p>
                      <a:pPr algn="ctr"/>
                      <a:r>
                        <a:rPr lang="es-CO" b="1" dirty="0" smtClean="0">
                          <a:solidFill>
                            <a:srgbClr val="008000"/>
                          </a:solidFill>
                          <a:effectLst>
                            <a:outerShdw blurRad="38100" dist="38100" dir="2700000" algn="tl">
                              <a:srgbClr val="000000">
                                <a:alpha val="43137"/>
                              </a:srgbClr>
                            </a:outerShdw>
                          </a:effectLst>
                        </a:rPr>
                        <a:t>TERMINAL</a:t>
                      </a:r>
                      <a:endParaRPr lang="es-CO" b="1" dirty="0">
                        <a:solidFill>
                          <a:srgbClr val="00800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O" b="1" dirty="0" smtClean="0">
                          <a:solidFill>
                            <a:srgbClr val="008000"/>
                          </a:solidFill>
                          <a:effectLst>
                            <a:outerShdw blurRad="38100" dist="38100" dir="2700000" algn="tl">
                              <a:srgbClr val="000000">
                                <a:alpha val="43137"/>
                              </a:srgbClr>
                            </a:outerShdw>
                          </a:effectLst>
                        </a:rPr>
                        <a:t>FUNCIÓN</a:t>
                      </a:r>
                      <a:endParaRPr lang="es-CO" b="1" dirty="0">
                        <a:solidFill>
                          <a:srgbClr val="00800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4</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err="1" smtClean="0">
                          <a:solidFill>
                            <a:srgbClr val="FF0000"/>
                          </a:solidFill>
                          <a:effectLst/>
                          <a:latin typeface="+mn-lt"/>
                          <a:ea typeface="+mn-ea"/>
                          <a:cs typeface="+mn-cs"/>
                        </a:rPr>
                        <a:t>Reset</a:t>
                      </a:r>
                      <a:r>
                        <a:rPr lang="es-CO" sz="1800" b="1" kern="1200" dirty="0" smtClean="0">
                          <a:solidFill>
                            <a:srgbClr val="FF0000"/>
                          </a:solidFill>
                          <a:effectLst/>
                          <a:latin typeface="+mn-lt"/>
                          <a:ea typeface="+mn-ea"/>
                          <a:cs typeface="+mn-cs"/>
                        </a:rPr>
                        <a:t>:</a:t>
                      </a:r>
                      <a:r>
                        <a:rPr lang="es-CO" sz="1800" kern="1200" dirty="0" smtClean="0">
                          <a:solidFill>
                            <a:schemeClr val="tx1"/>
                          </a:solidFill>
                          <a:effectLst/>
                          <a:latin typeface="+mn-lt"/>
                          <a:ea typeface="+mn-ea"/>
                          <a:cs typeface="+mn-cs"/>
                        </a:rPr>
                        <a:t> si se pone en un nivel por debajo de 0,7 Voltios, pone la terminal de salida No.3 en un nivel bajo. Si por algún motivo no se utiliza ésta terminal hay que conectarla a +</a:t>
                      </a:r>
                      <a:r>
                        <a:rPr lang="es-CO" sz="1800" kern="1200" dirty="0" err="1" smtClean="0">
                          <a:solidFill>
                            <a:schemeClr val="tx1"/>
                          </a:solidFill>
                          <a:effectLst/>
                          <a:latin typeface="+mn-lt"/>
                          <a:ea typeface="+mn-ea"/>
                          <a:cs typeface="+mn-cs"/>
                        </a:rPr>
                        <a:t>Vcc</a:t>
                      </a:r>
                      <a:r>
                        <a:rPr lang="es-CO" sz="1800" kern="1200" dirty="0" smtClean="0">
                          <a:solidFill>
                            <a:schemeClr val="tx1"/>
                          </a:solidFill>
                          <a:effectLst/>
                          <a:latin typeface="+mn-lt"/>
                          <a:ea typeface="+mn-ea"/>
                          <a:cs typeface="+mn-cs"/>
                        </a:rPr>
                        <a:t> para evitar que el circuito integrado NE555 se resetee.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5</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effectLst/>
                          <a:latin typeface="+mn-lt"/>
                          <a:ea typeface="+mn-ea"/>
                          <a:cs typeface="+mn-cs"/>
                        </a:rPr>
                        <a:t>Control de voltaje: </a:t>
                      </a:r>
                      <a:r>
                        <a:rPr lang="es-CO" sz="1800" b="0" kern="1200" dirty="0" smtClean="0">
                          <a:solidFill>
                            <a:schemeClr val="tx1"/>
                          </a:solidFill>
                          <a:effectLst/>
                          <a:latin typeface="+mn-lt"/>
                          <a:ea typeface="+mn-ea"/>
                          <a:cs typeface="+mn-cs"/>
                        </a:rPr>
                        <a:t>c</a:t>
                      </a:r>
                      <a:r>
                        <a:rPr lang="es-CO" sz="1800" kern="1200" dirty="0" smtClean="0">
                          <a:solidFill>
                            <a:schemeClr val="tx1"/>
                          </a:solidFill>
                          <a:effectLst/>
                          <a:latin typeface="+mn-lt"/>
                          <a:ea typeface="+mn-ea"/>
                          <a:cs typeface="+mn-cs"/>
                        </a:rPr>
                        <a:t>uando el temporizador se utiliza en el modo de controlador de voltaje, el voltaje en esta terminal puede variar desde </a:t>
                      </a:r>
                      <a:r>
                        <a:rPr lang="es-CO" sz="1800" kern="1200" dirty="0" err="1" smtClean="0">
                          <a:solidFill>
                            <a:schemeClr val="tx1"/>
                          </a:solidFill>
                          <a:effectLst/>
                          <a:latin typeface="+mn-lt"/>
                          <a:ea typeface="+mn-ea"/>
                          <a:cs typeface="+mn-cs"/>
                        </a:rPr>
                        <a:t>Vcc</a:t>
                      </a:r>
                      <a:r>
                        <a:rPr lang="es-CO" sz="1800" kern="1200" dirty="0" smtClean="0">
                          <a:solidFill>
                            <a:schemeClr val="tx1"/>
                          </a:solidFill>
                          <a:effectLst/>
                          <a:latin typeface="+mn-lt"/>
                          <a:ea typeface="+mn-ea"/>
                          <a:cs typeface="+mn-cs"/>
                        </a:rPr>
                        <a:t>–1v, hasta aproximadamente 2v; lo que hace posible modificar los tiempos en que la terminal de salida No.3 establecido por las resistencias y condensadores conectados externamente al 555 en la configuración </a:t>
                      </a:r>
                      <a:r>
                        <a:rPr lang="es-CO" sz="1800" kern="1200" dirty="0" err="1" smtClean="0">
                          <a:solidFill>
                            <a:schemeClr val="tx1"/>
                          </a:solidFill>
                          <a:effectLst/>
                          <a:latin typeface="+mn-lt"/>
                          <a:ea typeface="+mn-ea"/>
                          <a:cs typeface="+mn-cs"/>
                        </a:rPr>
                        <a:t>astable</a:t>
                      </a:r>
                      <a:r>
                        <a:rPr lang="es-CO" sz="1800" kern="1200" dirty="0" smtClean="0">
                          <a:solidFill>
                            <a:schemeClr val="tx1"/>
                          </a:solidFill>
                          <a:effectLst/>
                          <a:latin typeface="+mn-lt"/>
                          <a:ea typeface="+mn-ea"/>
                          <a:cs typeface="+mn-cs"/>
                        </a:rPr>
                        <a:t>.  El voltaje aplicado a la terminal No.5 puede variar entre un 45 y un 90 % de </a:t>
                      </a:r>
                      <a:r>
                        <a:rPr lang="es-CO" sz="1800" kern="1200" dirty="0" err="1" smtClean="0">
                          <a:solidFill>
                            <a:schemeClr val="tx1"/>
                          </a:solidFill>
                          <a:effectLst/>
                          <a:latin typeface="+mn-lt"/>
                          <a:ea typeface="+mn-ea"/>
                          <a:cs typeface="+mn-cs"/>
                        </a:rPr>
                        <a:t>Vcc</a:t>
                      </a:r>
                      <a:r>
                        <a:rPr lang="es-CO" sz="1800" kern="1200" dirty="0" smtClean="0">
                          <a:solidFill>
                            <a:schemeClr val="tx1"/>
                          </a:solidFill>
                          <a:effectLst/>
                          <a:latin typeface="+mn-lt"/>
                          <a:ea typeface="+mn-ea"/>
                          <a:cs typeface="+mn-cs"/>
                        </a:rPr>
                        <a:t> en la configuración </a:t>
                      </a:r>
                      <a:r>
                        <a:rPr lang="es-CO" sz="1800" kern="1200" dirty="0" err="1" smtClean="0">
                          <a:solidFill>
                            <a:schemeClr val="tx1"/>
                          </a:solidFill>
                          <a:effectLst/>
                          <a:latin typeface="+mn-lt"/>
                          <a:ea typeface="+mn-ea"/>
                          <a:cs typeface="+mn-cs"/>
                        </a:rPr>
                        <a:t>monostable</a:t>
                      </a:r>
                      <a:r>
                        <a:rPr lang="es-CO" sz="1800" kern="1200" dirty="0" smtClean="0">
                          <a:solidFill>
                            <a:schemeClr val="tx1"/>
                          </a:solidFill>
                          <a:effectLst/>
                          <a:latin typeface="+mn-lt"/>
                          <a:ea typeface="+mn-ea"/>
                          <a:cs typeface="+mn-cs"/>
                        </a:rPr>
                        <a:t>. Si esta terminal no se utiliza, se recomienda colocarle un capacitor de 0,01uF para evitar interferencias que</a:t>
                      </a:r>
                      <a:r>
                        <a:rPr lang="es-CO" sz="1800" kern="1200" baseline="0" dirty="0" smtClean="0">
                          <a:solidFill>
                            <a:schemeClr val="tx1"/>
                          </a:solidFill>
                          <a:effectLst/>
                          <a:latin typeface="+mn-lt"/>
                          <a:ea typeface="+mn-ea"/>
                          <a:cs typeface="+mn-cs"/>
                        </a:rPr>
                        <a:t> afecten su funcionamiento</a:t>
                      </a:r>
                      <a:r>
                        <a:rPr lang="es-CO" sz="1800" kern="1200" dirty="0" smtClean="0">
                          <a:solidFill>
                            <a:schemeClr val="tx1"/>
                          </a:solidFill>
                          <a:effectLst/>
                          <a:latin typeface="+mn-lt"/>
                          <a:ea typeface="+mn-ea"/>
                          <a:cs typeface="+mn-cs"/>
                        </a:rPr>
                        <a:t>. </a:t>
                      </a:r>
                      <a:endParaRPr lang="es-CO"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6</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effectLst/>
                          <a:latin typeface="+mn-lt"/>
                          <a:ea typeface="+mn-ea"/>
                          <a:cs typeface="+mn-cs"/>
                        </a:rPr>
                        <a:t>Umbral:</a:t>
                      </a:r>
                      <a:r>
                        <a:rPr lang="es-CO" sz="1800" kern="1200" dirty="0" smtClean="0">
                          <a:solidFill>
                            <a:schemeClr val="tx1"/>
                          </a:solidFill>
                          <a:effectLst/>
                          <a:latin typeface="+mn-lt"/>
                          <a:ea typeface="+mn-ea"/>
                          <a:cs typeface="+mn-cs"/>
                        </a:rPr>
                        <a:t> es una entrada a un comparador interno que tiene el circuito integrado y se utiliza para poner la terminal de salida No.3 en un nivel bajo.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7</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effectLst/>
                          <a:latin typeface="+mn-lt"/>
                          <a:ea typeface="+mn-ea"/>
                          <a:cs typeface="+mn-cs"/>
                        </a:rPr>
                        <a:t>Descarga:</a:t>
                      </a:r>
                      <a:r>
                        <a:rPr lang="es-CO" sz="1800" kern="1200" dirty="0" smtClean="0">
                          <a:solidFill>
                            <a:schemeClr val="tx1"/>
                          </a:solidFill>
                          <a:effectLst/>
                          <a:latin typeface="+mn-lt"/>
                          <a:ea typeface="+mn-ea"/>
                          <a:cs typeface="+mn-cs"/>
                        </a:rPr>
                        <a:t> terminal utilizada para descargar el capacitor externo.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s-CO" b="1" dirty="0" smtClean="0">
                          <a:effectLst>
                            <a:outerShdw blurRad="38100" dist="38100" dir="2700000" algn="tl">
                              <a:srgbClr val="000000">
                                <a:alpha val="43137"/>
                              </a:srgbClr>
                            </a:outerShdw>
                          </a:effectLst>
                        </a:rPr>
                        <a:t>8</a:t>
                      </a:r>
                      <a:endParaRPr lang="es-CO" b="1"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rgbClr val="FF0000"/>
                          </a:solidFill>
                          <a:effectLst/>
                          <a:latin typeface="+mn-lt"/>
                          <a:ea typeface="+mn-ea"/>
                          <a:cs typeface="+mn-cs"/>
                        </a:rPr>
                        <a:t>+</a:t>
                      </a:r>
                      <a:r>
                        <a:rPr lang="es-CO" sz="1800" b="1" kern="1200" dirty="0" err="1" smtClean="0">
                          <a:solidFill>
                            <a:srgbClr val="FF0000"/>
                          </a:solidFill>
                          <a:effectLst/>
                          <a:latin typeface="+mn-lt"/>
                          <a:ea typeface="+mn-ea"/>
                          <a:cs typeface="+mn-cs"/>
                        </a:rPr>
                        <a:t>Vcc</a:t>
                      </a:r>
                      <a:r>
                        <a:rPr lang="es-CO" sz="1800" b="1" kern="1200" dirty="0" smtClean="0">
                          <a:solidFill>
                            <a:srgbClr val="FF0000"/>
                          </a:solidFill>
                          <a:effectLst/>
                          <a:latin typeface="+mn-lt"/>
                          <a:ea typeface="+mn-ea"/>
                          <a:cs typeface="+mn-cs"/>
                        </a:rPr>
                        <a:t>:</a:t>
                      </a:r>
                      <a:r>
                        <a:rPr lang="es-CO" sz="1800" kern="1200" dirty="0" smtClean="0">
                          <a:solidFill>
                            <a:schemeClr val="tx1"/>
                          </a:solidFill>
                          <a:effectLst/>
                          <a:latin typeface="+mn-lt"/>
                          <a:ea typeface="+mn-ea"/>
                          <a:cs typeface="+mn-cs"/>
                        </a:rPr>
                        <a:t> es la terminal donde se conecta el voltaje de alimentación que va desde 4,5 voltios hasta 16 voltios (máximo). Hay versiones militares de este integrado que llegan hasta 18v.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2270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5"/>
                                        </p:tgtEl>
                                        <p:attrNameLst>
                                          <p:attrName>style.visibility</p:attrName>
                                        </p:attrNameLst>
                                      </p:cBhvr>
                                      <p:to>
                                        <p:strVal val="visible"/>
                                      </p:to>
                                    </p:set>
                                    <p:animEffect transition="in" filter="wipe(left)">
                                      <p:cBhvr>
                                        <p:cTn id="7" dur="1000"/>
                                        <p:tgtEl>
                                          <p:spTgt spid="185"/>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186"/>
                                        </p:tgtEl>
                                        <p:attrNameLst>
                                          <p:attrName>style.visibility</p:attrName>
                                        </p:attrNameLst>
                                      </p:cBhvr>
                                      <p:to>
                                        <p:strVal val="visible"/>
                                      </p:to>
                                    </p:set>
                                    <p:animEffect transition="in" filter="wipe(up)">
                                      <p:cBhvr>
                                        <p:cTn id="11" dur="1000"/>
                                        <p:tgtEl>
                                          <p:spTgt spid="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3734" y="980729"/>
            <a:ext cx="11734913" cy="1080120"/>
          </a:xfrm>
        </p:spPr>
        <p:txBody>
          <a:bodyPr/>
          <a:lstStyle/>
          <a:p>
            <a:pPr marL="0" indent="0" algn="just">
              <a:buNone/>
            </a:pPr>
            <a:r>
              <a:rPr lang="es-CO" sz="2000" dirty="0"/>
              <a:t>En este caso el circuito entrega a su salida un sólo pulso de un ancho establecido por el diseñador (tiempo de duración).  El esquema de conexión es el que se muestra.  La Fórmula para calcular el tiempo de duración (tiempo que la salida está en nivel alto) es: </a:t>
            </a:r>
          </a:p>
          <a:p>
            <a:endParaRPr lang="es-CO" dirty="0"/>
          </a:p>
        </p:txBody>
      </p:sp>
      <p:sp>
        <p:nvSpPr>
          <p:cNvPr id="4" name="Rectangle 2"/>
          <p:cNvSpPr txBox="1">
            <a:spLocks noChangeArrowheads="1"/>
          </p:cNvSpPr>
          <p:nvPr/>
        </p:nvSpPr>
        <p:spPr bwMode="auto">
          <a:xfrm>
            <a:off x="223710" y="188640"/>
            <a:ext cx="1091285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 MONOESTABLE</a:t>
            </a:r>
            <a:endParaRPr lang="es-CO" sz="2000" b="1" kern="0" dirty="0">
              <a:solidFill>
                <a:srgbClr val="FFFF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5" name="Rectángulo 4"/>
              <p:cNvSpPr/>
              <p:nvPr/>
            </p:nvSpPr>
            <p:spPr>
              <a:xfrm>
                <a:off x="3935760" y="2236940"/>
                <a:ext cx="4077915"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es-CO" b="1" i="1" smtClean="0">
                              <a:solidFill>
                                <a:srgbClr val="FF0000"/>
                              </a:solidFill>
                              <a:effectLst>
                                <a:outerShdw blurRad="38100" dist="38100" dir="2700000" algn="tl">
                                  <a:srgbClr val="000000">
                                    <a:alpha val="43137"/>
                                  </a:srgbClr>
                                </a:outerShdw>
                              </a:effectLst>
                              <a:latin typeface="Cambria Math" panose="02040503050406030204" pitchFamily="18" charset="0"/>
                            </a:rPr>
                          </m:ctrlPr>
                        </m:dPr>
                        <m:e>
                          <m:r>
                            <a:rPr lang="es-CO" b="1" i="1">
                              <a:solidFill>
                                <a:srgbClr val="FF0000"/>
                              </a:solidFill>
                              <a:effectLst>
                                <a:outerShdw blurRad="38100" dist="38100" dir="2700000" algn="tl">
                                  <a:srgbClr val="000000">
                                    <a:alpha val="43137"/>
                                  </a:srgbClr>
                                </a:outerShdw>
                              </a:effectLst>
                              <a:latin typeface="Cambria Math" panose="02040503050406030204" pitchFamily="18" charset="0"/>
                            </a:rPr>
                            <m:t>𝑻</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𝟏</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𝟏</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m:t>
                          </m:r>
                          <m:sSub>
                            <m:sSubPr>
                              <m:ctrlPr>
                                <a:rPr lang="es-CO" b="1" i="1">
                                  <a:solidFill>
                                    <a:srgbClr val="FF0000"/>
                                  </a:solidFill>
                                  <a:effectLst>
                                    <a:outerShdw blurRad="38100" dist="38100" dir="2700000" algn="tl">
                                      <a:srgbClr val="000000">
                                        <a:alpha val="43137"/>
                                      </a:srgbClr>
                                    </a:outerShdw>
                                  </a:effectLst>
                                  <a:latin typeface="Cambria Math" panose="02040503050406030204" pitchFamily="18" charset="0"/>
                                </a:rPr>
                              </m:ctrlPr>
                            </m:sSubPr>
                            <m:e>
                              <m:r>
                                <a:rPr lang="es-CO" b="1" i="1">
                                  <a:solidFill>
                                    <a:srgbClr val="FF0000"/>
                                  </a:solidFill>
                                  <a:effectLst>
                                    <a:outerShdw blurRad="38100" dist="38100" dir="2700000" algn="tl">
                                      <a:srgbClr val="000000">
                                        <a:alpha val="43137"/>
                                      </a:srgbClr>
                                    </a:outerShdw>
                                  </a:effectLst>
                                  <a:latin typeface="Cambria Math" panose="02040503050406030204" pitchFamily="18" charset="0"/>
                                </a:rPr>
                                <m:t>𝑹</m:t>
                              </m:r>
                            </m:e>
                            <m:sub>
                              <m:r>
                                <a:rPr lang="es-CO" b="1" i="0">
                                  <a:solidFill>
                                    <a:srgbClr val="FF0000"/>
                                  </a:solidFill>
                                  <a:effectLst>
                                    <a:outerShdw blurRad="38100" dist="38100" dir="2700000" algn="tl">
                                      <a:srgbClr val="000000">
                                        <a:alpha val="43137"/>
                                      </a:srgbClr>
                                    </a:outerShdw>
                                  </a:effectLst>
                                  <a:latin typeface="Cambria Math" panose="02040503050406030204" pitchFamily="18" charset="0"/>
                                </a:rPr>
                                <m:t>𝟏</m:t>
                              </m:r>
                            </m:sub>
                          </m:sSub>
                          <m:r>
                            <a:rPr lang="es-CO" b="1" i="0">
                              <a:solidFill>
                                <a:srgbClr val="FF0000"/>
                              </a:solidFill>
                              <a:effectLst>
                                <a:outerShdw blurRad="38100" dist="38100" dir="2700000" algn="tl">
                                  <a:srgbClr val="000000">
                                    <a:alpha val="43137"/>
                                  </a:srgbClr>
                                </a:outerShdw>
                              </a:effectLst>
                              <a:latin typeface="Cambria Math" panose="02040503050406030204" pitchFamily="18" charset="0"/>
                            </a:rPr>
                            <m:t>×</m:t>
                          </m:r>
                          <m:sSub>
                            <m:sSubPr>
                              <m:ctrlPr>
                                <a:rPr lang="es-CO" b="1" i="1">
                                  <a:solidFill>
                                    <a:srgbClr val="FF0000"/>
                                  </a:solidFill>
                                  <a:effectLst>
                                    <a:outerShdw blurRad="38100" dist="38100" dir="2700000" algn="tl">
                                      <a:srgbClr val="000000">
                                        <a:alpha val="43137"/>
                                      </a:srgbClr>
                                    </a:outerShdw>
                                  </a:effectLst>
                                  <a:latin typeface="Cambria Math" panose="02040503050406030204" pitchFamily="18" charset="0"/>
                                </a:rPr>
                              </m:ctrlPr>
                            </m:sSubPr>
                            <m:e>
                              <m:r>
                                <a:rPr lang="es-CO" b="1" i="1">
                                  <a:solidFill>
                                    <a:srgbClr val="FF0000"/>
                                  </a:solidFill>
                                  <a:effectLst>
                                    <a:outerShdw blurRad="38100" dist="38100" dir="2700000" algn="tl">
                                      <a:srgbClr val="000000">
                                        <a:alpha val="43137"/>
                                      </a:srgbClr>
                                    </a:outerShdw>
                                  </a:effectLst>
                                  <a:latin typeface="Cambria Math" panose="02040503050406030204" pitchFamily="18" charset="0"/>
                                </a:rPr>
                                <m:t>𝑪</m:t>
                              </m:r>
                            </m:e>
                            <m:sub>
                              <m:r>
                                <a:rPr lang="es-CO" b="1" i="0">
                                  <a:solidFill>
                                    <a:srgbClr val="FF0000"/>
                                  </a:solidFill>
                                  <a:effectLst>
                                    <a:outerShdw blurRad="38100" dist="38100" dir="2700000" algn="tl">
                                      <a:srgbClr val="000000">
                                        <a:alpha val="43137"/>
                                      </a:srgbClr>
                                    </a:outerShdw>
                                  </a:effectLst>
                                  <a:latin typeface="Cambria Math" panose="02040503050406030204" pitchFamily="18" charset="0"/>
                                </a:rPr>
                                <m:t>𝟏</m:t>
                              </m:r>
                            </m:sub>
                          </m:sSub>
                          <m:r>
                            <a:rPr lang="es-CO" b="1" i="0">
                              <a:solidFill>
                                <a:srgbClr val="FF0000"/>
                              </a:solidFill>
                              <a:effectLst>
                                <a:outerShdw blurRad="38100" dist="38100" dir="2700000" algn="tl">
                                  <a:srgbClr val="000000">
                                    <a:alpha val="43137"/>
                                  </a:srgbClr>
                                </a:outerShdw>
                              </a:effectLst>
                              <a:latin typeface="Cambria Math" panose="02040503050406030204" pitchFamily="18" charset="0"/>
                            </a:rPr>
                            <m:t> (</m:t>
                          </m:r>
                          <m:r>
                            <a:rPr lang="es-CO" b="1" i="1">
                              <a:solidFill>
                                <a:srgbClr val="FF0000"/>
                              </a:solidFill>
                              <a:effectLst>
                                <a:outerShdw blurRad="38100" dist="38100" dir="2700000" algn="tl">
                                  <a:srgbClr val="000000">
                                    <a:alpha val="43137"/>
                                  </a:srgbClr>
                                </a:outerShdw>
                              </a:effectLst>
                              <a:latin typeface="Cambria Math" panose="02040503050406030204" pitchFamily="18" charset="0"/>
                            </a:rPr>
                            <m:t>𝒆𝒏</m:t>
                          </m:r>
                          <m:r>
                            <a:rPr lang="es-CO" b="1" i="0">
                              <a:solidFill>
                                <a:srgbClr val="FF0000"/>
                              </a:solidFill>
                              <a:effectLst>
                                <a:outerShdw blurRad="38100" dist="38100" dir="2700000" algn="tl">
                                  <a:srgbClr val="000000">
                                    <a:alpha val="43137"/>
                                  </a:srgbClr>
                                </a:outerShdw>
                              </a:effectLst>
                              <a:latin typeface="Cambria Math" panose="02040503050406030204" pitchFamily="18" charset="0"/>
                            </a:rPr>
                            <m:t> </m:t>
                          </m:r>
                          <m:r>
                            <a:rPr lang="es-CO" b="1" i="1">
                              <a:solidFill>
                                <a:srgbClr val="FF0000"/>
                              </a:solidFill>
                              <a:effectLst>
                                <a:outerShdw blurRad="38100" dist="38100" dir="2700000" algn="tl">
                                  <a:srgbClr val="000000">
                                    <a:alpha val="43137"/>
                                  </a:srgbClr>
                                </a:outerShdw>
                              </a:effectLst>
                              <a:latin typeface="Cambria Math" panose="02040503050406030204" pitchFamily="18" charset="0"/>
                            </a:rPr>
                            <m:t>𝒔𝒆𝒈𝒖𝒏𝒅𝒐𝒔</m:t>
                          </m:r>
                        </m:e>
                      </m:d>
                    </m:oMath>
                  </m:oMathPara>
                </a14:m>
                <a:endParaRPr lang="es-CO" b="1" dirty="0">
                  <a:solidFill>
                    <a:srgbClr val="FF0000"/>
                  </a:solidFill>
                  <a:effectLst>
                    <a:outerShdw blurRad="38100" dist="38100" dir="2700000" algn="tl">
                      <a:srgbClr val="000000">
                        <a:alpha val="43137"/>
                      </a:srgbClr>
                    </a:outerShdw>
                  </a:effectLst>
                </a:endParaRPr>
              </a:p>
            </p:txBody>
          </p:sp>
        </mc:Choice>
        <mc:Fallback xmlns="">
          <p:sp>
            <p:nvSpPr>
              <p:cNvPr id="5" name="Rectángulo 4"/>
              <p:cNvSpPr>
                <a:spLocks noRot="1" noChangeAspect="1" noMove="1" noResize="1" noEditPoints="1" noAdjustHandles="1" noChangeArrowheads="1" noChangeShapeType="1" noTextEdit="1"/>
              </p:cNvSpPr>
              <p:nvPr/>
            </p:nvSpPr>
            <p:spPr>
              <a:xfrm>
                <a:off x="3935760" y="2236940"/>
                <a:ext cx="4077915" cy="369332"/>
              </a:xfrm>
              <a:prstGeom prst="rect">
                <a:avLst/>
              </a:prstGeom>
              <a:blipFill rotWithShape="0">
                <a:blip r:embed="rId2"/>
                <a:stretch>
                  <a:fillRect t="-119672" r="-8969" b="-191803"/>
                </a:stretch>
              </a:blipFill>
            </p:spPr>
            <p:txBody>
              <a:bodyPr/>
              <a:lstStyle/>
              <a:p>
                <a:r>
                  <a:rPr lang="es-CO">
                    <a:noFill/>
                  </a:rPr>
                  <a:t> </a:t>
                </a:r>
              </a:p>
            </p:txBody>
          </p:sp>
        </mc:Fallback>
      </mc:AlternateContent>
      <p:sp>
        <p:nvSpPr>
          <p:cNvPr id="6" name="Rectángulo 5"/>
          <p:cNvSpPr/>
          <p:nvPr/>
        </p:nvSpPr>
        <p:spPr>
          <a:xfrm>
            <a:off x="223709" y="2782363"/>
            <a:ext cx="2199883" cy="2862322"/>
          </a:xfrm>
          <a:prstGeom prst="rect">
            <a:avLst/>
          </a:prstGeom>
        </p:spPr>
        <p:txBody>
          <a:bodyPr wrap="square">
            <a:spAutoFit/>
          </a:bodyPr>
          <a:lstStyle/>
          <a:p>
            <a:pPr algn="just">
              <a:spcAft>
                <a:spcPts val="0"/>
              </a:spcAft>
            </a:pPr>
            <a:r>
              <a:rPr lang="es-CO" sz="2000" dirty="0" smtClean="0">
                <a:latin typeface="+mn-lt"/>
                <a:ea typeface="Times New Roman" panose="02020603050405020304" pitchFamily="18" charset="0"/>
                <a:cs typeface="Times New Roman" panose="02020603050405020304" pitchFamily="18" charset="0"/>
              </a:rPr>
              <a:t>Es </a:t>
            </a:r>
            <a:r>
              <a:rPr lang="es-CO" sz="2000" dirty="0">
                <a:latin typeface="+mn-lt"/>
                <a:ea typeface="Times New Roman" panose="02020603050405020304" pitchFamily="18" charset="0"/>
                <a:cs typeface="Times New Roman" panose="02020603050405020304" pitchFamily="18" charset="0"/>
              </a:rPr>
              <a:t>necesario que la señal de </a:t>
            </a:r>
            <a:r>
              <a:rPr lang="es-CO" sz="2000" dirty="0" smtClean="0">
                <a:latin typeface="+mn-lt"/>
                <a:ea typeface="Times New Roman" panose="02020603050405020304" pitchFamily="18" charset="0"/>
                <a:cs typeface="Times New Roman" panose="02020603050405020304" pitchFamily="18" charset="0"/>
              </a:rPr>
              <a:t>disparo </a:t>
            </a:r>
            <a:r>
              <a:rPr lang="es-CO" sz="2000" dirty="0">
                <a:latin typeface="+mn-lt"/>
                <a:ea typeface="Times New Roman" panose="02020603050405020304" pitchFamily="18" charset="0"/>
                <a:cs typeface="Times New Roman" panose="02020603050405020304" pitchFamily="18" charset="0"/>
              </a:rPr>
              <a:t>sea de nivel bajo y de muy corta duración en </a:t>
            </a:r>
            <a:r>
              <a:rPr lang="es-CO" sz="2000" dirty="0" smtClean="0">
                <a:latin typeface="+mn-lt"/>
                <a:ea typeface="Times New Roman" panose="02020603050405020304" pitchFamily="18" charset="0"/>
                <a:cs typeface="Times New Roman" panose="02020603050405020304" pitchFamily="18" charset="0"/>
              </a:rPr>
              <a:t>la terminal No.2 del </a:t>
            </a:r>
            <a:r>
              <a:rPr lang="es-CO" sz="2000" dirty="0">
                <a:latin typeface="+mn-lt"/>
                <a:ea typeface="Times New Roman" panose="02020603050405020304" pitchFamily="18" charset="0"/>
                <a:cs typeface="Times New Roman" panose="02020603050405020304" pitchFamily="18" charset="0"/>
              </a:rPr>
              <a:t>I.C. para iniciar </a:t>
            </a:r>
            <a:r>
              <a:rPr lang="es-CO" sz="2000" dirty="0" smtClean="0">
                <a:latin typeface="+mn-lt"/>
                <a:ea typeface="Times New Roman" panose="02020603050405020304" pitchFamily="18" charset="0"/>
                <a:cs typeface="Times New Roman" panose="02020603050405020304" pitchFamily="18" charset="0"/>
              </a:rPr>
              <a:t>el disparo de salida.</a:t>
            </a:r>
            <a:endParaRPr lang="es-CO" sz="2000" dirty="0">
              <a:latin typeface="+mn-lt"/>
              <a:ea typeface="Times New Roman" panose="02020603050405020304" pitchFamily="18" charset="0"/>
              <a:cs typeface="Times New Roman" panose="02020603050405020304" pitchFamily="18" charset="0"/>
            </a:endParaRPr>
          </a:p>
        </p:txBody>
      </p:sp>
      <p:pic>
        <p:nvPicPr>
          <p:cNvPr id="8" name="Imagen 7"/>
          <p:cNvPicPr>
            <a:picLocks noChangeAspect="1"/>
          </p:cNvPicPr>
          <p:nvPr/>
        </p:nvPicPr>
        <p:blipFill>
          <a:blip r:embed="rId3">
            <a:clrChange>
              <a:clrFrom>
                <a:srgbClr val="FFFFFF"/>
              </a:clrFrom>
              <a:clrTo>
                <a:srgbClr val="FFFFFF">
                  <a:alpha val="0"/>
                </a:srgbClr>
              </a:clrTo>
            </a:clrChange>
          </a:blip>
          <a:stretch>
            <a:fillRect/>
          </a:stretch>
        </p:blipFill>
        <p:spPr>
          <a:xfrm>
            <a:off x="3503712" y="2809541"/>
            <a:ext cx="6840760" cy="3264931"/>
          </a:xfrm>
          <a:prstGeom prst="rect">
            <a:avLst/>
          </a:prstGeom>
        </p:spPr>
      </p:pic>
    </p:spTree>
    <p:extLst>
      <p:ext uri="{BB962C8B-B14F-4D97-AF65-F5344CB8AC3E}">
        <p14:creationId xmlns:p14="http://schemas.microsoft.com/office/powerpoint/2010/main" val="181353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1000"/>
                                        <p:tgtEl>
                                          <p:spTgt spid="5"/>
                                        </p:tgtEl>
                                      </p:cBhvr>
                                    </p:animEffect>
                                  </p:childTnLst>
                                </p:cTn>
                              </p:par>
                            </p:childTnLst>
                          </p:cTn>
                        </p:par>
                        <p:par>
                          <p:cTn id="16" fill="hold">
                            <p:stCondLst>
                              <p:cond delay="3000"/>
                            </p:stCondLst>
                            <p:childTnLst>
                              <p:par>
                                <p:cTn id="17" presetID="22" presetClass="entr" presetSubtype="1"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1000"/>
                                        <p:tgtEl>
                                          <p:spTgt spid="6"/>
                                        </p:tgtEl>
                                      </p:cBhvr>
                                    </p:animEffect>
                                  </p:childTnLst>
                                </p:cTn>
                              </p:par>
                            </p:childTnLst>
                          </p:cTn>
                        </p:par>
                        <p:par>
                          <p:cTn id="20" fill="hold">
                            <p:stCondLst>
                              <p:cond delay="4000"/>
                            </p:stCondLst>
                            <p:childTnLst>
                              <p:par>
                                <p:cTn id="21" presetID="31" presetClass="entr" presetSubtype="0" fill="hold" nodeType="after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3734" y="980729"/>
            <a:ext cx="11806921" cy="1368152"/>
          </a:xfrm>
        </p:spPr>
        <p:txBody>
          <a:bodyPr/>
          <a:lstStyle/>
          <a:p>
            <a:pPr marL="0" indent="0" algn="just">
              <a:buNone/>
            </a:pPr>
            <a:r>
              <a:rPr lang="es-CO" sz="2000" dirty="0"/>
              <a:t>Este tipo de funcionamiento se caracteriza por una salida con forma de onda cuadrada (o rectangular) continua de ancho predefinido por el diseñador del circuito.  El esquema de conexión es el que se muestra.  La señal de salida tiene un nivel alto por un tiempo T</a:t>
            </a:r>
            <a:r>
              <a:rPr lang="es-CO" sz="2000" baseline="-25000" dirty="0"/>
              <a:t>1</a:t>
            </a:r>
            <a:r>
              <a:rPr lang="es-CO" sz="2000" dirty="0"/>
              <a:t> y en un nivel bajo un tiempo T</a:t>
            </a:r>
            <a:r>
              <a:rPr lang="es-CO" sz="2000" baseline="-25000" dirty="0"/>
              <a:t>2</a:t>
            </a:r>
            <a:r>
              <a:rPr lang="es-CO" sz="2000" dirty="0"/>
              <a:t>. Los tiempos de duración dependen de los valores de R</a:t>
            </a:r>
            <a:r>
              <a:rPr lang="es-CO" sz="2000" baseline="-25000" dirty="0"/>
              <a:t>1</a:t>
            </a:r>
            <a:r>
              <a:rPr lang="es-CO" sz="2000" dirty="0"/>
              <a:t> y R</a:t>
            </a:r>
            <a:r>
              <a:rPr lang="es-CO" sz="2000" baseline="-25000" dirty="0"/>
              <a:t>2</a:t>
            </a:r>
            <a:r>
              <a:rPr lang="es-CO" sz="2000" dirty="0"/>
              <a:t>.</a:t>
            </a:r>
          </a:p>
          <a:p>
            <a:pPr marL="0" indent="0" algn="just">
              <a:buNone/>
            </a:pPr>
            <a:endParaRPr lang="es-CO" sz="2000" dirty="0"/>
          </a:p>
        </p:txBody>
      </p:sp>
      <p:sp>
        <p:nvSpPr>
          <p:cNvPr id="4" name="Rectangle 2"/>
          <p:cNvSpPr txBox="1">
            <a:spLocks noChangeArrowheads="1"/>
          </p:cNvSpPr>
          <p:nvPr/>
        </p:nvSpPr>
        <p:spPr bwMode="auto">
          <a:xfrm>
            <a:off x="223710" y="188640"/>
            <a:ext cx="1091285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 ASTABLE</a:t>
            </a:r>
            <a:endParaRPr lang="es-CO" sz="2000" b="1" kern="0" dirty="0">
              <a:solidFill>
                <a:srgbClr val="FFFF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5" name="Rectángulo 4"/>
              <p:cNvSpPr/>
              <p:nvPr/>
            </p:nvSpPr>
            <p:spPr>
              <a:xfrm>
                <a:off x="119336" y="2636912"/>
                <a:ext cx="5472608" cy="3175934"/>
              </a:xfrm>
              <a:prstGeom prst="rect">
                <a:avLst/>
              </a:prstGeom>
            </p:spPr>
            <p:txBody>
              <a:bodyPr wrap="square">
                <a:spAutoFit/>
              </a:bodyPr>
              <a:lstStyle/>
              <a:p>
                <a:pPr algn="ctr">
                  <a:spcAft>
                    <a:spcPts val="0"/>
                  </a:spcAft>
                </a:pPr>
                <a14:m>
                  <m:oMathPara xmlns:m="http://schemas.openxmlformats.org/officeDocument/2006/math">
                    <m:oMathParaPr>
                      <m:jc m:val="center"/>
                    </m:oMathParaPr>
                    <m:oMath xmlns:m="http://schemas.openxmlformats.org/officeDocument/2006/math">
                      <m:sSub>
                        <m:sSubPr>
                          <m:ctrlPr>
                            <a:rPr lang="es-CO" sz="2000" b="1" i="1" smtClean="0">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𝟎</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𝟔𝟗𝟑</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𝑹</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𝑹</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sub>
                          </m:sSub>
                        </m:e>
                      </m:d>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𝑪</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     </m:t>
                      </m:r>
                    </m:oMath>
                  </m:oMathPara>
                </a14:m>
                <a:endParaRPr lang="es-CO" sz="2000" b="1" i="1" dirty="0" smtClean="0">
                  <a:solidFill>
                    <a:srgbClr val="00800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endParaRPr>
              </a:p>
              <a:p>
                <a:pPr algn="ctr">
                  <a:spcAft>
                    <a:spcPts val="0"/>
                  </a:spcAft>
                </a:pPr>
                <a14:m>
                  <m:oMathPara xmlns:m="http://schemas.openxmlformats.org/officeDocument/2006/math">
                    <m:oMathParaPr>
                      <m:jc m:val="center"/>
                    </m:oMathParaPr>
                    <m:oMath xmlns:m="http://schemas.openxmlformats.org/officeDocument/2006/math">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sub>
                      </m:s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𝟎</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𝟔𝟗𝟑</m:t>
                      </m:r>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𝑹</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sub>
                      </m:s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𝑪</m:t>
                          </m:r>
                        </m:e>
                        <m:sub>
                          <m:r>
                            <a:rPr lang="es-CO" sz="2000" b="1" i="1">
                              <a:solidFill>
                                <a:srgbClr val="008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oMath>
                    <m:oMath xmlns:m="http://schemas.openxmlformats.org/officeDocument/2006/math">
                      <m:r>
                        <a:rPr lang="es-CO" sz="2000" b="1" i="1" smtClean="0">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r>
                        <a:rPr lang="es-CO" sz="2000" b="1" i="1" smtClean="0">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e>
                        <m: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e>
                        <m: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sub>
                      </m:sSub>
                    </m:oMath>
                    <m:oMath xmlns:m="http://schemas.openxmlformats.org/officeDocument/2006/math">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𝑻</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𝟎</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𝟔𝟗𝟑</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𝑪</m:t>
                          </m:r>
                        </m:e>
                        <m: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𝑹</m:t>
                              </m:r>
                            </m:e>
                            <m: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𝟏</m:t>
                              </m:r>
                            </m:sub>
                          </m:s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𝑹</m:t>
                                  </m:r>
                                </m:e>
                                <m:sub>
                                  <m:r>
                                    <a:rPr lang="es-CO" sz="2000" b="1" i="1">
                                      <a:solidFill>
                                        <a:srgbClr val="FF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𝟐</m:t>
                                  </m:r>
                                </m:sub>
                              </m:sSub>
                            </m:e>
                          </m:d>
                        </m:e>
                      </m:d>
                    </m:oMath>
                  </m:oMathPara>
                </a14:m>
                <a:endParaRPr lang="es-CO" sz="2000" b="1" dirty="0">
                  <a:effectLst/>
                  <a:latin typeface="+mj-lt"/>
                  <a:ea typeface="Times New Roman" panose="02020603050405020304" pitchFamily="18" charset="0"/>
                  <a:cs typeface="Times New Roman" panose="02020603050405020304" pitchFamily="18" charset="0"/>
                </a:endParaRPr>
              </a:p>
              <a:p>
                <a:pPr algn="ctr">
                  <a:spcAft>
                    <a:spcPts val="0"/>
                  </a:spcAft>
                </a:pPr>
                <a:r>
                  <a:rPr lang="es-CO" sz="2000" dirty="0">
                    <a:effectLst/>
                    <a:latin typeface="+mj-lt"/>
                    <a:ea typeface="Times New Roman" panose="02020603050405020304" pitchFamily="18" charset="0"/>
                    <a:cs typeface="Times New Roman" panose="02020603050405020304" pitchFamily="18" charset="0"/>
                  </a:rPr>
                  <a:t> </a:t>
                </a:r>
              </a:p>
              <a:p>
                <a:pPr algn="just">
                  <a:spcAft>
                    <a:spcPts val="0"/>
                  </a:spcAft>
                </a:pPr>
                <a:r>
                  <a:rPr lang="es-CO" sz="2000" dirty="0">
                    <a:effectLst/>
                    <a:latin typeface="+mj-lt"/>
                    <a:ea typeface="Times New Roman" panose="02020603050405020304" pitchFamily="18" charset="0"/>
                    <a:cs typeface="Times New Roman" panose="02020603050405020304" pitchFamily="18" charset="0"/>
                  </a:rPr>
                  <a:t>La frecuencia con que la señal de salida oscila está dada por la fórmula:</a:t>
                </a:r>
              </a:p>
              <a:p>
                <a:pPr algn="just">
                  <a:spcAft>
                    <a:spcPts val="0"/>
                  </a:spcAft>
                </a:pPr>
                <a:r>
                  <a:rPr lang="es-CO" sz="2000" b="1" dirty="0">
                    <a:effectLst/>
                    <a:latin typeface="+mj-lt"/>
                    <a:ea typeface="Times New Roman" panose="02020603050405020304" pitchFamily="18" charset="0"/>
                    <a:cs typeface="Times New Roman" panose="02020603050405020304" pitchFamily="18" charset="0"/>
                  </a:rPr>
                  <a:t> </a:t>
                </a:r>
                <a:endParaRPr lang="es-CO" sz="2000" dirty="0">
                  <a:effectLst/>
                  <a:latin typeface="+mj-lt"/>
                  <a:ea typeface="Times New Roman" panose="02020603050405020304" pitchFamily="18" charset="0"/>
                  <a:cs typeface="Times New Roman" panose="02020603050405020304" pitchFamily="18" charset="0"/>
                </a:endParaRPr>
              </a:p>
              <a:p>
                <a:pPr algn="just">
                  <a:spcAft>
                    <a:spcPts val="0"/>
                  </a:spcAft>
                </a:pPr>
                <a14:m>
                  <m:oMathPara xmlns:m="http://schemas.openxmlformats.org/officeDocument/2006/math">
                    <m:oMathParaPr>
                      <m:jc m:val="centerGroup"/>
                    </m:oMathParaPr>
                    <m:oMath xmlns:m="http://schemas.openxmlformats.org/officeDocument/2006/math">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𝐹</m:t>
                      </m:r>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0,693×</m:t>
                          </m:r>
                          <m:sSub>
                            <m:sSub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𝐶</m:t>
                              </m:r>
                            </m:e>
                            <m:sub>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𝑅</m:t>
                                  </m:r>
                                </m:e>
                                <m:sub>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2×</m:t>
                                  </m:r>
                                  <m:sSub>
                                    <m:sSub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𝑅</m:t>
                                      </m:r>
                                    </m:e>
                                    <m:sub>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2</m:t>
                                      </m:r>
                                    </m:sub>
                                  </m:sSub>
                                </m:e>
                              </m:d>
                            </m:e>
                          </m:d>
                        </m:den>
                      </m:f>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m:t>
                      </m:r>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𝑇</m:t>
                      </m:r>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s-CO" sz="20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s-CO" sz="2000" i="1">
                              <a:effectLst/>
                              <a:latin typeface="Cambria Math" panose="02040503050406030204" pitchFamily="18" charset="0"/>
                              <a:ea typeface="Times New Roman" panose="02020603050405020304" pitchFamily="18" charset="0"/>
                              <a:cs typeface="Times New Roman" panose="02020603050405020304" pitchFamily="18" charset="0"/>
                            </a:rPr>
                            <m:t>𝐹</m:t>
                          </m:r>
                        </m:den>
                      </m:f>
                    </m:oMath>
                  </m:oMathPara>
                </a14:m>
                <a:endParaRPr lang="es-CO" sz="2000" dirty="0">
                  <a:effectLst/>
                  <a:latin typeface="+mj-lt"/>
                  <a:ea typeface="Times New Roman" panose="02020603050405020304" pitchFamily="18" charset="0"/>
                  <a:cs typeface="Times New Roman" panose="02020603050405020304" pitchFamily="18" charset="0"/>
                </a:endParaRPr>
              </a:p>
            </p:txBody>
          </p:sp>
        </mc:Choice>
        <mc:Fallback xmlns="">
          <p:sp>
            <p:nvSpPr>
              <p:cNvPr id="5" name="Rectángulo 4"/>
              <p:cNvSpPr>
                <a:spLocks noRot="1" noChangeAspect="1" noMove="1" noResize="1" noEditPoints="1" noAdjustHandles="1" noChangeArrowheads="1" noChangeShapeType="1" noTextEdit="1"/>
              </p:cNvSpPr>
              <p:nvPr/>
            </p:nvSpPr>
            <p:spPr>
              <a:xfrm>
                <a:off x="119336" y="2636912"/>
                <a:ext cx="5472608" cy="3175934"/>
              </a:xfrm>
              <a:prstGeom prst="rect">
                <a:avLst/>
              </a:prstGeom>
              <a:blipFill rotWithShape="0">
                <a:blip r:embed="rId2"/>
                <a:stretch>
                  <a:fillRect l="-1226" r="-1226"/>
                </a:stretch>
              </a:blipFill>
            </p:spPr>
            <p:txBody>
              <a:bodyPr/>
              <a:lstStyle/>
              <a:p>
                <a:r>
                  <a:rPr lang="es-CO">
                    <a:noFill/>
                  </a:rPr>
                  <a:t> </a:t>
                </a:r>
              </a:p>
            </p:txBody>
          </p:sp>
        </mc:Fallback>
      </mc:AlternateContent>
      <p:pic>
        <p:nvPicPr>
          <p:cNvPr id="6" name="Imagen 5"/>
          <p:cNvPicPr>
            <a:picLocks noChangeAspect="1"/>
          </p:cNvPicPr>
          <p:nvPr/>
        </p:nvPicPr>
        <p:blipFill>
          <a:blip r:embed="rId3">
            <a:clrChange>
              <a:clrFrom>
                <a:srgbClr val="FFFFFF"/>
              </a:clrFrom>
              <a:clrTo>
                <a:srgbClr val="FFFFFF">
                  <a:alpha val="0"/>
                </a:srgbClr>
              </a:clrTo>
            </a:clrChange>
          </a:blip>
          <a:stretch>
            <a:fillRect/>
          </a:stretch>
        </p:blipFill>
        <p:spPr>
          <a:xfrm>
            <a:off x="5942426" y="2410024"/>
            <a:ext cx="6065281" cy="3388800"/>
          </a:xfrm>
          <a:prstGeom prst="rect">
            <a:avLst/>
          </a:prstGeom>
        </p:spPr>
      </p:pic>
    </p:spTree>
    <p:extLst>
      <p:ext uri="{BB962C8B-B14F-4D97-AF65-F5344CB8AC3E}">
        <p14:creationId xmlns:p14="http://schemas.microsoft.com/office/powerpoint/2010/main" val="2969671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wipe(up)">
                                      <p:cBhvr>
                                        <p:cTn id="15" dur="750"/>
                                        <p:tgtEl>
                                          <p:spTgt spid="5">
                                            <p:txEl>
                                              <p:pRg st="0" end="0"/>
                                            </p:txEl>
                                          </p:spTgt>
                                        </p:tgtEl>
                                      </p:cBhvr>
                                    </p:animEffect>
                                  </p:childTnLst>
                                </p:cTn>
                              </p:par>
                            </p:childTnLst>
                          </p:cTn>
                        </p:par>
                        <p:par>
                          <p:cTn id="16" fill="hold">
                            <p:stCondLst>
                              <p:cond delay="2750"/>
                            </p:stCondLst>
                            <p:childTnLst>
                              <p:par>
                                <p:cTn id="17" presetID="22" presetClass="entr" presetSubtype="1"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wipe(up)">
                                      <p:cBhvr>
                                        <p:cTn id="19" dur="750"/>
                                        <p:tgtEl>
                                          <p:spTgt spid="5">
                                            <p:txEl>
                                              <p:pRg st="1" end="1"/>
                                            </p:txEl>
                                          </p:spTgt>
                                        </p:tgtEl>
                                      </p:cBhvr>
                                    </p:animEffect>
                                  </p:childTnLst>
                                </p:cTn>
                              </p:par>
                            </p:childTnLst>
                          </p:cTn>
                        </p:par>
                        <p:par>
                          <p:cTn id="20" fill="hold">
                            <p:stCondLst>
                              <p:cond delay="3500"/>
                            </p:stCondLst>
                            <p:childTnLst>
                              <p:par>
                                <p:cTn id="21" presetID="22" presetClass="entr" presetSubtype="1" fill="hold" grpId="0" nodeType="after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wipe(up)">
                                      <p:cBhvr>
                                        <p:cTn id="23" dur="750"/>
                                        <p:tgtEl>
                                          <p:spTgt spid="5">
                                            <p:txEl>
                                              <p:pRg st="3" end="3"/>
                                            </p:txEl>
                                          </p:spTgt>
                                        </p:tgtEl>
                                      </p:cBhvr>
                                    </p:animEffect>
                                  </p:childTnLst>
                                </p:cTn>
                              </p:par>
                            </p:childTnLst>
                          </p:cTn>
                        </p:par>
                        <p:par>
                          <p:cTn id="24" fill="hold">
                            <p:stCondLst>
                              <p:cond delay="4250"/>
                            </p:stCondLst>
                            <p:childTnLst>
                              <p:par>
                                <p:cTn id="25" presetID="22" presetClass="entr" presetSubtype="1" fill="hold" grpId="0"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up)">
                                      <p:cBhvr>
                                        <p:cTn id="27" dur="750"/>
                                        <p:tgtEl>
                                          <p:spTgt spid="5">
                                            <p:txEl>
                                              <p:pRg st="5" end="5"/>
                                            </p:txEl>
                                          </p:spTgt>
                                        </p:tgtEl>
                                      </p:cBhvr>
                                    </p:animEffect>
                                  </p:childTnLst>
                                </p:cTn>
                              </p:par>
                            </p:childTnLst>
                          </p:cTn>
                        </p:par>
                        <p:par>
                          <p:cTn id="28" fill="hold">
                            <p:stCondLst>
                              <p:cond delay="5000"/>
                            </p:stCondLst>
                            <p:childTnLst>
                              <p:par>
                                <p:cTn id="29" presetID="31" presetClass="entr" presetSubtype="0" fill="hold"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3734" y="980729"/>
            <a:ext cx="11806921" cy="864095"/>
          </a:xfrm>
        </p:spPr>
        <p:txBody>
          <a:bodyPr/>
          <a:lstStyle/>
          <a:p>
            <a:pPr marL="0" indent="0" algn="just">
              <a:buNone/>
            </a:pPr>
            <a:r>
              <a:rPr lang="es-CO" sz="2000" dirty="0"/>
              <a:t>El período </a:t>
            </a:r>
            <a:r>
              <a:rPr lang="es-CO" sz="2000" dirty="0" smtClean="0"/>
              <a:t>de la señal es </a:t>
            </a:r>
            <a:r>
              <a:rPr lang="es-CO" sz="2000" dirty="0"/>
              <a:t>el tiempo que dura </a:t>
            </a:r>
            <a:r>
              <a:rPr lang="es-CO" sz="2000" dirty="0" smtClean="0"/>
              <a:t>en </a:t>
            </a:r>
            <a:r>
              <a:rPr lang="es-CO" sz="2000" dirty="0"/>
              <a:t>recorrer un ciclo </a:t>
            </a:r>
            <a:r>
              <a:rPr lang="es-CO" sz="2000" dirty="0" smtClean="0"/>
              <a:t>completo, o sea, hasta </a:t>
            </a:r>
            <a:r>
              <a:rPr lang="es-CO" sz="2000" dirty="0"/>
              <a:t>que se vuelve a </a:t>
            </a:r>
            <a:r>
              <a:rPr lang="es-CO" sz="2000" dirty="0" smtClean="0"/>
              <a:t>repetir </a:t>
            </a:r>
            <a:r>
              <a:rPr lang="es-CO" sz="2000" dirty="0"/>
              <a:t>(</a:t>
            </a:r>
            <a:r>
              <a:rPr lang="es-CO" sz="2000" dirty="0" smtClean="0"/>
              <a:t>Tb – Ta</a:t>
            </a:r>
            <a:r>
              <a:rPr lang="es-CO" sz="2000" dirty="0"/>
              <a:t>).</a:t>
            </a:r>
            <a:endParaRPr lang="es-CO" sz="2000" b="1" dirty="0"/>
          </a:p>
          <a:p>
            <a:pPr marL="0" indent="0" algn="just">
              <a:buNone/>
            </a:pPr>
            <a:endParaRPr lang="es-CO" sz="2000" dirty="0"/>
          </a:p>
        </p:txBody>
      </p:sp>
      <p:sp>
        <p:nvSpPr>
          <p:cNvPr id="4" name="Rectangle 2"/>
          <p:cNvSpPr txBox="1">
            <a:spLocks noChangeArrowheads="1"/>
          </p:cNvSpPr>
          <p:nvPr/>
        </p:nvSpPr>
        <p:spPr bwMode="auto">
          <a:xfrm>
            <a:off x="223710" y="188640"/>
            <a:ext cx="1091285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 ASTABLE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pic>
        <p:nvPicPr>
          <p:cNvPr id="7" name="Imagen 6"/>
          <p:cNvPicPr/>
          <p:nvPr/>
        </p:nvPicPr>
        <p:blipFill>
          <a:blip r:embed="rId2"/>
          <a:srcRect/>
          <a:stretch>
            <a:fillRect/>
          </a:stretch>
        </p:blipFill>
        <p:spPr bwMode="auto">
          <a:xfrm>
            <a:off x="4223792" y="2504202"/>
            <a:ext cx="3491830" cy="2269976"/>
          </a:xfrm>
          <a:prstGeom prst="rect">
            <a:avLst/>
          </a:prstGeom>
          <a:noFill/>
          <a:ln w="9525">
            <a:noFill/>
            <a:miter lim="800000"/>
            <a:headEnd/>
            <a:tailEnd/>
          </a:ln>
        </p:spPr>
      </p:pic>
    </p:spTree>
    <p:extLst>
      <p:ext uri="{BB962C8B-B14F-4D97-AF65-F5344CB8AC3E}">
        <p14:creationId xmlns:p14="http://schemas.microsoft.com/office/powerpoint/2010/main" val="400354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par>
                          <p:cTn id="12" fill="hold">
                            <p:stCondLst>
                              <p:cond delay="2000"/>
                            </p:stCondLst>
                            <p:childTnLst>
                              <p:par>
                                <p:cTn id="13" presetID="31"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23710" y="188640"/>
            <a:ext cx="1091285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PRÁCTICA</a:t>
            </a:r>
            <a:endParaRPr lang="es-CO" sz="2000" b="1" kern="0" dirty="0">
              <a:solidFill>
                <a:srgbClr val="FFFF00"/>
              </a:solidFill>
              <a:effectLst>
                <a:outerShdw blurRad="38100" dist="38100" dir="2700000" algn="tl">
                  <a:srgbClr val="000000">
                    <a:alpha val="43137"/>
                  </a:srgbClr>
                </a:outerShdw>
              </a:effectLst>
            </a:endParaRPr>
          </a:p>
        </p:txBody>
      </p:sp>
      <p:graphicFrame>
        <p:nvGraphicFramePr>
          <p:cNvPr id="5" name="Tabla 4"/>
          <p:cNvGraphicFramePr>
            <a:graphicFrameLocks noGrp="1"/>
          </p:cNvGraphicFramePr>
          <p:nvPr>
            <p:extLst>
              <p:ext uri="{D42A27DB-BD31-4B8C-83A1-F6EECF244321}">
                <p14:modId xmlns:p14="http://schemas.microsoft.com/office/powerpoint/2010/main" val="1040652047"/>
              </p:ext>
            </p:extLst>
          </p:nvPr>
        </p:nvGraphicFramePr>
        <p:xfrm>
          <a:off x="223710" y="1982880"/>
          <a:ext cx="6264696" cy="3337560"/>
        </p:xfrm>
        <a:graphic>
          <a:graphicData uri="http://schemas.openxmlformats.org/drawingml/2006/table">
            <a:tbl>
              <a:tblPr firstRow="1" bandRow="1">
                <a:tableStyleId>{073A0DAA-6AF3-43AB-8588-CEC1D06C72B9}</a:tableStyleId>
              </a:tblPr>
              <a:tblGrid>
                <a:gridCol w="1754115"/>
                <a:gridCol w="1774277"/>
                <a:gridCol w="1224136"/>
                <a:gridCol w="1512168"/>
              </a:tblGrid>
              <a:tr h="370840">
                <a:tc>
                  <a:txBody>
                    <a:bodyPr/>
                    <a:lstStyle/>
                    <a:p>
                      <a:pPr algn="ctr"/>
                      <a:r>
                        <a:rPr lang="es-CO" sz="1600" dirty="0" smtClean="0"/>
                        <a:t>EJERCICIO</a:t>
                      </a:r>
                      <a:endParaRPr lang="es-CO" sz="1600" dirty="0"/>
                    </a:p>
                  </a:txBody>
                  <a:tcPr/>
                </a:tc>
                <a:tc>
                  <a:txBody>
                    <a:bodyPr/>
                    <a:lstStyle/>
                    <a:p>
                      <a:pPr algn="ctr"/>
                      <a:r>
                        <a:rPr lang="es-CO" sz="1600" dirty="0" smtClean="0"/>
                        <a:t>MONOESTABLE</a:t>
                      </a:r>
                      <a:endParaRPr lang="es-CO" sz="1600" dirty="0"/>
                    </a:p>
                  </a:txBody>
                  <a:tcPr/>
                </a:tc>
                <a:tc>
                  <a:txBody>
                    <a:bodyPr/>
                    <a:lstStyle/>
                    <a:p>
                      <a:pPr algn="ctr"/>
                      <a:r>
                        <a:rPr lang="es-CO" sz="1600" dirty="0" smtClean="0"/>
                        <a:t>ASTABLE</a:t>
                      </a:r>
                      <a:endParaRPr lang="es-CO" sz="1600" dirty="0"/>
                    </a:p>
                  </a:txBody>
                  <a:tcPr/>
                </a:tc>
                <a:tc>
                  <a:txBody>
                    <a:bodyPr/>
                    <a:lstStyle/>
                    <a:p>
                      <a:pPr algn="ctr"/>
                      <a:r>
                        <a:rPr lang="es-CO" sz="1600" dirty="0" smtClean="0"/>
                        <a:t>PERÍODOS</a:t>
                      </a:r>
                      <a:endParaRPr lang="es-CO" sz="1600" dirty="0"/>
                    </a:p>
                  </a:txBody>
                  <a:tcPr/>
                </a:tc>
              </a:tr>
              <a:tr h="370840">
                <a:tc>
                  <a:txBody>
                    <a:bodyPr/>
                    <a:lstStyle/>
                    <a:p>
                      <a:pPr algn="ctr"/>
                      <a:r>
                        <a:rPr lang="es-CO" dirty="0" smtClean="0"/>
                        <a:t>1 </a:t>
                      </a:r>
                      <a:endParaRPr lang="es-CO" dirty="0"/>
                    </a:p>
                  </a:txBody>
                  <a:tcPr/>
                </a:tc>
                <a:tc>
                  <a:txBody>
                    <a:bodyPr/>
                    <a:lstStyle/>
                    <a:p>
                      <a:pPr algn="ctr"/>
                      <a:r>
                        <a:rPr lang="es-CO" dirty="0" smtClean="0"/>
                        <a:t>3 </a:t>
                      </a:r>
                      <a:r>
                        <a:rPr lang="es-CO" dirty="0" err="1" smtClean="0"/>
                        <a:t>seg</a:t>
                      </a:r>
                      <a:endParaRPr lang="es-CO" dirty="0"/>
                    </a:p>
                  </a:txBody>
                  <a:tcPr/>
                </a:tc>
                <a:tc>
                  <a:txBody>
                    <a:bodyPr/>
                    <a:lstStyle/>
                    <a:p>
                      <a:pPr algn="ctr"/>
                      <a:r>
                        <a:rPr lang="es-CO" dirty="0" smtClean="0"/>
                        <a:t>2 </a:t>
                      </a:r>
                      <a:r>
                        <a:rPr lang="es-CO" dirty="0" err="1" smtClean="0"/>
                        <a:t>seg</a:t>
                      </a:r>
                      <a:endParaRPr lang="es-CO" dirty="0"/>
                    </a:p>
                  </a:txBody>
                  <a:tcPr/>
                </a:tc>
                <a:tc>
                  <a:txBody>
                    <a:bodyPr/>
                    <a:lstStyle/>
                    <a:p>
                      <a:pPr algn="ctr"/>
                      <a:r>
                        <a:rPr lang="es-CO" dirty="0" smtClean="0"/>
                        <a:t>5</a:t>
                      </a:r>
                      <a:endParaRPr lang="es-CO" dirty="0"/>
                    </a:p>
                  </a:txBody>
                  <a:tcPr/>
                </a:tc>
              </a:tr>
              <a:tr h="370840">
                <a:tc>
                  <a:txBody>
                    <a:bodyPr/>
                    <a:lstStyle/>
                    <a:p>
                      <a:pPr algn="ctr"/>
                      <a:r>
                        <a:rPr lang="es-CO" dirty="0" smtClean="0"/>
                        <a:t>2</a:t>
                      </a:r>
                      <a:endParaRPr lang="es-CO" dirty="0"/>
                    </a:p>
                  </a:txBody>
                  <a:tcPr/>
                </a:tc>
                <a:tc>
                  <a:txBody>
                    <a:bodyPr/>
                    <a:lstStyle/>
                    <a:p>
                      <a:pPr algn="ctr"/>
                      <a:r>
                        <a:rPr lang="es-CO" dirty="0" smtClean="0"/>
                        <a:t>5 </a:t>
                      </a:r>
                      <a:r>
                        <a:rPr lang="es-CO" dirty="0" err="1" smtClean="0"/>
                        <a:t>seg</a:t>
                      </a:r>
                      <a:endParaRPr lang="es-CO" dirty="0"/>
                    </a:p>
                  </a:txBody>
                  <a:tcPr/>
                </a:tc>
                <a:tc>
                  <a:txBody>
                    <a:bodyPr/>
                    <a:lstStyle/>
                    <a:p>
                      <a:pPr algn="ctr"/>
                      <a:r>
                        <a:rPr lang="es-CO" dirty="0" smtClean="0"/>
                        <a:t>3 </a:t>
                      </a:r>
                      <a:r>
                        <a:rPr lang="es-CO" dirty="0" err="1" smtClean="0"/>
                        <a:t>seg</a:t>
                      </a:r>
                      <a:endParaRPr lang="es-CO" dirty="0"/>
                    </a:p>
                  </a:txBody>
                  <a:tcPr/>
                </a:tc>
                <a:tc>
                  <a:txBody>
                    <a:bodyPr/>
                    <a:lstStyle/>
                    <a:p>
                      <a:pPr algn="ctr"/>
                      <a:r>
                        <a:rPr lang="es-CO" dirty="0" smtClean="0"/>
                        <a:t>9</a:t>
                      </a:r>
                      <a:endParaRPr lang="es-CO" dirty="0"/>
                    </a:p>
                  </a:txBody>
                  <a:tcPr/>
                </a:tc>
              </a:tr>
              <a:tr h="370840">
                <a:tc>
                  <a:txBody>
                    <a:bodyPr/>
                    <a:lstStyle/>
                    <a:p>
                      <a:pPr algn="ctr"/>
                      <a:r>
                        <a:rPr lang="es-CO" dirty="0" smtClean="0"/>
                        <a:t>3</a:t>
                      </a:r>
                      <a:endParaRPr lang="es-CO" dirty="0"/>
                    </a:p>
                  </a:txBody>
                  <a:tcPr/>
                </a:tc>
                <a:tc>
                  <a:txBody>
                    <a:bodyPr/>
                    <a:lstStyle/>
                    <a:p>
                      <a:pPr algn="ctr"/>
                      <a:r>
                        <a:rPr lang="es-CO" dirty="0" smtClean="0"/>
                        <a:t>4 </a:t>
                      </a:r>
                      <a:r>
                        <a:rPr lang="es-CO" dirty="0" err="1" smtClean="0"/>
                        <a:t>seg</a:t>
                      </a:r>
                      <a:endParaRPr lang="es-CO" dirty="0"/>
                    </a:p>
                  </a:txBody>
                  <a:tcPr/>
                </a:tc>
                <a:tc>
                  <a:txBody>
                    <a:bodyPr/>
                    <a:lstStyle/>
                    <a:p>
                      <a:pPr algn="ctr"/>
                      <a:r>
                        <a:rPr lang="es-CO" dirty="0" smtClean="0"/>
                        <a:t>4 </a:t>
                      </a:r>
                      <a:r>
                        <a:rPr lang="es-CO" dirty="0" err="1" smtClean="0"/>
                        <a:t>seg</a:t>
                      </a:r>
                      <a:endParaRPr lang="es-CO" dirty="0"/>
                    </a:p>
                  </a:txBody>
                  <a:tcPr/>
                </a:tc>
                <a:tc>
                  <a:txBody>
                    <a:bodyPr/>
                    <a:lstStyle/>
                    <a:p>
                      <a:pPr algn="ctr"/>
                      <a:r>
                        <a:rPr lang="es-CO" dirty="0" smtClean="0"/>
                        <a:t>10</a:t>
                      </a:r>
                      <a:endParaRPr lang="es-CO" dirty="0"/>
                    </a:p>
                  </a:txBody>
                  <a:tcPr/>
                </a:tc>
              </a:tr>
              <a:tr h="370840">
                <a:tc>
                  <a:txBody>
                    <a:bodyPr/>
                    <a:lstStyle/>
                    <a:p>
                      <a:pPr algn="ctr"/>
                      <a:r>
                        <a:rPr lang="es-CO" dirty="0" smtClean="0"/>
                        <a:t>4</a:t>
                      </a:r>
                      <a:endParaRPr lang="es-CO" dirty="0"/>
                    </a:p>
                  </a:txBody>
                  <a:tcPr/>
                </a:tc>
                <a:tc>
                  <a:txBody>
                    <a:bodyPr/>
                    <a:lstStyle/>
                    <a:p>
                      <a:pPr algn="ctr"/>
                      <a:r>
                        <a:rPr lang="es-CO" dirty="0" smtClean="0"/>
                        <a:t>7 </a:t>
                      </a:r>
                      <a:r>
                        <a:rPr lang="es-CO" dirty="0" err="1" smtClean="0"/>
                        <a:t>seg</a:t>
                      </a:r>
                      <a:endParaRPr lang="es-CO" dirty="0"/>
                    </a:p>
                  </a:txBody>
                  <a:tcPr/>
                </a:tc>
                <a:tc>
                  <a:txBody>
                    <a:bodyPr/>
                    <a:lstStyle/>
                    <a:p>
                      <a:pPr algn="ctr"/>
                      <a:r>
                        <a:rPr lang="es-CO" dirty="0" smtClean="0"/>
                        <a:t>6 </a:t>
                      </a:r>
                      <a:r>
                        <a:rPr lang="es-CO" dirty="0" err="1" smtClean="0"/>
                        <a:t>seg</a:t>
                      </a:r>
                      <a:endParaRPr lang="es-CO" dirty="0"/>
                    </a:p>
                  </a:txBody>
                  <a:tcPr/>
                </a:tc>
                <a:tc>
                  <a:txBody>
                    <a:bodyPr/>
                    <a:lstStyle/>
                    <a:p>
                      <a:pPr algn="ctr"/>
                      <a:r>
                        <a:rPr lang="es-CO" dirty="0" smtClean="0"/>
                        <a:t>7</a:t>
                      </a:r>
                      <a:endParaRPr lang="es-CO" dirty="0"/>
                    </a:p>
                  </a:txBody>
                  <a:tcPr/>
                </a:tc>
              </a:tr>
              <a:tr h="370840">
                <a:tc>
                  <a:txBody>
                    <a:bodyPr/>
                    <a:lstStyle/>
                    <a:p>
                      <a:pPr algn="ctr"/>
                      <a:r>
                        <a:rPr lang="es-CO" dirty="0" smtClean="0"/>
                        <a:t>5</a:t>
                      </a:r>
                      <a:endParaRPr lang="es-CO" dirty="0"/>
                    </a:p>
                  </a:txBody>
                  <a:tcPr/>
                </a:tc>
                <a:tc>
                  <a:txBody>
                    <a:bodyPr/>
                    <a:lstStyle/>
                    <a:p>
                      <a:pPr algn="ctr"/>
                      <a:r>
                        <a:rPr lang="es-CO" dirty="0" smtClean="0"/>
                        <a:t>6 </a:t>
                      </a:r>
                      <a:r>
                        <a:rPr lang="es-CO" dirty="0" err="1" smtClean="0"/>
                        <a:t>seg</a:t>
                      </a:r>
                      <a:endParaRPr lang="es-CO" dirty="0"/>
                    </a:p>
                  </a:txBody>
                  <a:tcPr/>
                </a:tc>
                <a:tc>
                  <a:txBody>
                    <a:bodyPr/>
                    <a:lstStyle/>
                    <a:p>
                      <a:pPr algn="ctr"/>
                      <a:r>
                        <a:rPr lang="es-CO" dirty="0" smtClean="0"/>
                        <a:t>5 </a:t>
                      </a:r>
                      <a:r>
                        <a:rPr lang="es-CO" dirty="0" err="1" smtClean="0"/>
                        <a:t>seg</a:t>
                      </a:r>
                      <a:endParaRPr lang="es-CO" dirty="0"/>
                    </a:p>
                  </a:txBody>
                  <a:tcPr/>
                </a:tc>
                <a:tc>
                  <a:txBody>
                    <a:bodyPr/>
                    <a:lstStyle/>
                    <a:p>
                      <a:pPr algn="ctr"/>
                      <a:r>
                        <a:rPr lang="es-CO" dirty="0" smtClean="0"/>
                        <a:t>8</a:t>
                      </a:r>
                      <a:endParaRPr lang="es-CO" dirty="0"/>
                    </a:p>
                  </a:txBody>
                  <a:tcPr/>
                </a:tc>
              </a:tr>
              <a:tr h="370840">
                <a:tc>
                  <a:txBody>
                    <a:bodyPr/>
                    <a:lstStyle/>
                    <a:p>
                      <a:pPr algn="ctr"/>
                      <a:r>
                        <a:rPr lang="es-CO" dirty="0" smtClean="0"/>
                        <a:t>6</a:t>
                      </a:r>
                      <a:endParaRPr lang="es-CO" dirty="0"/>
                    </a:p>
                  </a:txBody>
                  <a:tcPr/>
                </a:tc>
                <a:tc>
                  <a:txBody>
                    <a:bodyPr/>
                    <a:lstStyle/>
                    <a:p>
                      <a:pPr algn="ctr"/>
                      <a:r>
                        <a:rPr lang="es-CO" dirty="0" smtClean="0"/>
                        <a:t>2 </a:t>
                      </a:r>
                      <a:r>
                        <a:rPr lang="es-CO" dirty="0" err="1" smtClean="0"/>
                        <a:t>seg</a:t>
                      </a:r>
                      <a:endParaRPr lang="es-CO" dirty="0"/>
                    </a:p>
                  </a:txBody>
                  <a:tcPr/>
                </a:tc>
                <a:tc>
                  <a:txBody>
                    <a:bodyPr/>
                    <a:lstStyle/>
                    <a:p>
                      <a:pPr algn="ctr"/>
                      <a:r>
                        <a:rPr lang="es-CO" dirty="0" smtClean="0"/>
                        <a:t>7</a:t>
                      </a:r>
                      <a:r>
                        <a:rPr lang="es-CO" baseline="0" dirty="0" smtClean="0"/>
                        <a:t> </a:t>
                      </a:r>
                      <a:r>
                        <a:rPr lang="es-CO" baseline="0" dirty="0" err="1" smtClean="0"/>
                        <a:t>seg</a:t>
                      </a:r>
                      <a:endParaRPr lang="es-CO" dirty="0"/>
                    </a:p>
                  </a:txBody>
                  <a:tcPr/>
                </a:tc>
                <a:tc>
                  <a:txBody>
                    <a:bodyPr/>
                    <a:lstStyle/>
                    <a:p>
                      <a:pPr algn="ctr"/>
                      <a:r>
                        <a:rPr lang="es-CO" dirty="0" smtClean="0"/>
                        <a:t>6</a:t>
                      </a:r>
                      <a:endParaRPr lang="es-CO" dirty="0"/>
                    </a:p>
                  </a:txBody>
                  <a:tcPr/>
                </a:tc>
              </a:tr>
              <a:tr h="370840">
                <a:tc>
                  <a:txBody>
                    <a:bodyPr/>
                    <a:lstStyle/>
                    <a:p>
                      <a:pPr algn="ctr"/>
                      <a:r>
                        <a:rPr lang="es-CO" dirty="0" smtClean="0"/>
                        <a:t>7</a:t>
                      </a:r>
                      <a:endParaRPr lang="es-CO" dirty="0"/>
                    </a:p>
                  </a:txBody>
                  <a:tcPr/>
                </a:tc>
                <a:tc>
                  <a:txBody>
                    <a:bodyPr/>
                    <a:lstStyle/>
                    <a:p>
                      <a:pPr algn="ctr"/>
                      <a:r>
                        <a:rPr lang="es-CO" dirty="0" smtClean="0"/>
                        <a:t>8 </a:t>
                      </a:r>
                      <a:r>
                        <a:rPr lang="es-CO" dirty="0" err="1" smtClean="0"/>
                        <a:t>seg</a:t>
                      </a:r>
                      <a:endParaRPr lang="es-CO" dirty="0"/>
                    </a:p>
                  </a:txBody>
                  <a:tcPr/>
                </a:tc>
                <a:tc>
                  <a:txBody>
                    <a:bodyPr/>
                    <a:lstStyle/>
                    <a:p>
                      <a:pPr algn="ctr"/>
                      <a:r>
                        <a:rPr lang="es-CO" dirty="0" smtClean="0"/>
                        <a:t>9 </a:t>
                      </a:r>
                      <a:r>
                        <a:rPr lang="es-CO" dirty="0" err="1" smtClean="0"/>
                        <a:t>seg</a:t>
                      </a:r>
                      <a:endParaRPr lang="es-CO" dirty="0"/>
                    </a:p>
                  </a:txBody>
                  <a:tcPr/>
                </a:tc>
                <a:tc>
                  <a:txBody>
                    <a:bodyPr/>
                    <a:lstStyle/>
                    <a:p>
                      <a:pPr algn="ctr"/>
                      <a:r>
                        <a:rPr lang="es-CO" dirty="0" smtClean="0"/>
                        <a:t>3</a:t>
                      </a:r>
                      <a:endParaRPr lang="es-CO" dirty="0"/>
                    </a:p>
                  </a:txBody>
                  <a:tcPr/>
                </a:tc>
              </a:tr>
              <a:tr h="370840">
                <a:tc>
                  <a:txBody>
                    <a:bodyPr/>
                    <a:lstStyle/>
                    <a:p>
                      <a:pPr algn="ctr"/>
                      <a:r>
                        <a:rPr lang="es-CO" dirty="0" smtClean="0"/>
                        <a:t>8</a:t>
                      </a:r>
                      <a:endParaRPr lang="es-CO" dirty="0"/>
                    </a:p>
                  </a:txBody>
                  <a:tcPr/>
                </a:tc>
                <a:tc>
                  <a:txBody>
                    <a:bodyPr/>
                    <a:lstStyle/>
                    <a:p>
                      <a:pPr algn="ctr"/>
                      <a:r>
                        <a:rPr lang="es-CO" dirty="0" smtClean="0"/>
                        <a:t>10 </a:t>
                      </a:r>
                      <a:r>
                        <a:rPr lang="es-CO" dirty="0" err="1" smtClean="0"/>
                        <a:t>seg</a:t>
                      </a:r>
                      <a:endParaRPr lang="es-CO" dirty="0"/>
                    </a:p>
                  </a:txBody>
                  <a:tcPr/>
                </a:tc>
                <a:tc>
                  <a:txBody>
                    <a:bodyPr/>
                    <a:lstStyle/>
                    <a:p>
                      <a:pPr algn="ctr"/>
                      <a:r>
                        <a:rPr lang="es-CO" dirty="0" smtClean="0"/>
                        <a:t>10 </a:t>
                      </a:r>
                      <a:r>
                        <a:rPr lang="es-CO" dirty="0" err="1" smtClean="0"/>
                        <a:t>seg</a:t>
                      </a:r>
                      <a:endParaRPr lang="es-CO" dirty="0"/>
                    </a:p>
                  </a:txBody>
                  <a:tcPr/>
                </a:tc>
                <a:tc>
                  <a:txBody>
                    <a:bodyPr/>
                    <a:lstStyle/>
                    <a:p>
                      <a:pPr algn="ctr"/>
                      <a:r>
                        <a:rPr lang="es-CO" dirty="0" smtClean="0"/>
                        <a:t>4</a:t>
                      </a:r>
                      <a:endParaRPr lang="es-CO" dirty="0"/>
                    </a:p>
                  </a:txBody>
                  <a:tcPr/>
                </a:tc>
              </a:tr>
            </a:tbl>
          </a:graphicData>
        </a:graphic>
      </p:graphicFrame>
      <p:sp>
        <p:nvSpPr>
          <p:cNvPr id="6" name="CuadroTexto 5"/>
          <p:cNvSpPr txBox="1"/>
          <p:nvPr/>
        </p:nvSpPr>
        <p:spPr>
          <a:xfrm>
            <a:off x="6672064" y="980728"/>
            <a:ext cx="5328592" cy="2031325"/>
          </a:xfrm>
          <a:prstGeom prst="rect">
            <a:avLst/>
          </a:prstGeom>
          <a:noFill/>
        </p:spPr>
        <p:txBody>
          <a:bodyPr wrap="square" rtlCol="0">
            <a:spAutoFit/>
          </a:bodyPr>
          <a:lstStyle/>
          <a:p>
            <a:pPr algn="just"/>
            <a:r>
              <a:rPr lang="es-CO" dirty="0" smtClean="0"/>
              <a:t>Diseñe un sistema con 2 MV (1 monoestable y 1 </a:t>
            </a:r>
            <a:r>
              <a:rPr lang="es-CO" dirty="0" err="1" smtClean="0"/>
              <a:t>astable</a:t>
            </a:r>
            <a:r>
              <a:rPr lang="es-CO" dirty="0" smtClean="0"/>
              <a:t>) donde se cree una ventana con un tiempo suficiente para que se cumpla únicamente el número de períodos asignado. Los dos MV deben estar sincronizados y al terminar el tiempo de la ventana todo el sistema debe quedar desactivado </a:t>
            </a:r>
            <a:r>
              <a:rPr lang="es-CO" smtClean="0"/>
              <a:t>o apagado. </a:t>
            </a:r>
            <a:endParaRPr lang="es-CO" dirty="0"/>
          </a:p>
        </p:txBody>
      </p:sp>
      <p:pic>
        <p:nvPicPr>
          <p:cNvPr id="8" name="Imagen 7"/>
          <p:cNvPicPr>
            <a:picLocks noChangeAspect="1"/>
          </p:cNvPicPr>
          <p:nvPr/>
        </p:nvPicPr>
        <p:blipFill>
          <a:blip r:embed="rId2">
            <a:clrChange>
              <a:clrFrom>
                <a:srgbClr val="FEFEFE"/>
              </a:clrFrom>
              <a:clrTo>
                <a:srgbClr val="FEFEFE">
                  <a:alpha val="0"/>
                </a:srgbClr>
              </a:clrTo>
            </a:clrChange>
          </a:blip>
          <a:stretch>
            <a:fillRect/>
          </a:stretch>
        </p:blipFill>
        <p:spPr>
          <a:xfrm>
            <a:off x="7248128" y="3049552"/>
            <a:ext cx="4432320" cy="2937600"/>
          </a:xfrm>
          <a:prstGeom prst="rect">
            <a:avLst/>
          </a:prstGeom>
        </p:spPr>
      </p:pic>
    </p:spTree>
    <p:extLst>
      <p:ext uri="{BB962C8B-B14F-4D97-AF65-F5344CB8AC3E}">
        <p14:creationId xmlns:p14="http://schemas.microsoft.com/office/powerpoint/2010/main" val="3995794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1000"/>
                                        <p:tgtEl>
                                          <p:spTgt spid="5"/>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up)">
                                      <p:cBhvr>
                                        <p:cTn id="15" dur="1000"/>
                                        <p:tgtEl>
                                          <p:spTgt spid="6">
                                            <p:txEl>
                                              <p:pRg st="0" end="0"/>
                                            </p:txEl>
                                          </p:spTgt>
                                        </p:tgtEl>
                                      </p:cBhvr>
                                    </p:animEffect>
                                  </p:childTnLst>
                                </p:cTn>
                              </p:par>
                            </p:childTnLst>
                          </p:cTn>
                        </p:par>
                        <p:par>
                          <p:cTn id="16" fill="hold">
                            <p:stCondLst>
                              <p:cond delay="3000"/>
                            </p:stCondLst>
                            <p:childTnLst>
                              <p:par>
                                <p:cTn id="17" presetID="31"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251520" y="2564904"/>
            <a:ext cx="4086376" cy="1107996"/>
          </a:xfrm>
          <a:prstGeom prst="rect">
            <a:avLst/>
          </a:prstGeom>
          <a:noFill/>
        </p:spPr>
        <p:txBody>
          <a:bodyPr wrap="none" lIns="91440" tIns="45720" rIns="91440" bIns="45720">
            <a:spAutoFit/>
          </a:bodyPr>
          <a:lstStyle/>
          <a:p>
            <a:pPr algn="ctr"/>
            <a:r>
              <a:rPr lang="es-ES" sz="6600" b="1" cap="none" spc="0" dirty="0" smtClean="0">
                <a:ln w="6600">
                  <a:solidFill>
                    <a:schemeClr val="accent2"/>
                  </a:solidFill>
                  <a:prstDash val="solid"/>
                </a:ln>
                <a:gradFill>
                  <a:gsLst>
                    <a:gs pos="0">
                      <a:srgbClr val="FFFF00"/>
                    </a:gs>
                    <a:gs pos="90265">
                      <a:srgbClr val="008000"/>
                    </a:gs>
                    <a:gs pos="56000">
                      <a:schemeClr val="accent1">
                        <a:lumMod val="30000"/>
                        <a:lumOff val="70000"/>
                      </a:schemeClr>
                    </a:gs>
                  </a:gsLst>
                  <a:lin ang="5400000" scaled="1"/>
                </a:gradFill>
                <a:effectLst>
                  <a:outerShdw dist="38100" dir="2700000" algn="tl" rotWithShape="0">
                    <a:schemeClr val="accent2"/>
                  </a:outerShdw>
                </a:effectLst>
              </a:rPr>
              <a:t>GRACIAS</a:t>
            </a:r>
            <a:endParaRPr lang="es-ES" sz="6600" b="1" cap="none" spc="0" dirty="0">
              <a:ln w="6600">
                <a:solidFill>
                  <a:schemeClr val="accent2"/>
                </a:solidFill>
                <a:prstDash val="solid"/>
              </a:ln>
              <a:gradFill>
                <a:gsLst>
                  <a:gs pos="0">
                    <a:srgbClr val="FFFF00"/>
                  </a:gs>
                  <a:gs pos="90265">
                    <a:srgbClr val="008000"/>
                  </a:gs>
                  <a:gs pos="56000">
                    <a:schemeClr val="accent1">
                      <a:lumMod val="30000"/>
                      <a:lumOff val="70000"/>
                    </a:schemeClr>
                  </a:gs>
                </a:gsLst>
                <a:lin ang="5400000" scaled="1"/>
              </a:gradFill>
              <a:effectLst>
                <a:outerShdw dist="38100" dir="2700000" algn="tl" rotWithShape="0">
                  <a:schemeClr val="accent2"/>
                </a:outerShdw>
              </a:effectLst>
            </a:endParaRPr>
          </a:p>
        </p:txBody>
      </p:sp>
    </p:spTree>
    <p:extLst>
      <p:ext uri="{BB962C8B-B14F-4D97-AF65-F5344CB8AC3E}">
        <p14:creationId xmlns:p14="http://schemas.microsoft.com/office/powerpoint/2010/main" val="82180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0.08151 -0.02477 L 0.08151 -0.0243 C 0.08399 -0.02106 0.08685 -0.01667 0.08919 -0.0125 C 0.0905 -0.01018 0.09258 -0.00347 0.0931 -0.00023 C 0.09362 0.00324 0.09388 0.00648 0.0944 0.01019 C 0.09505 0.01366 0.09609 0.01713 0.09701 0.02014 C 0.09987 0.03218 0.09623 0.01759 0.10091 0.03426 C 0.1013 0.03611 0.10169 0.03773 0.10221 0.03958 C 0.103 0.04236 0.10391 0.04537 0.10482 0.04815 C 0.10534 0.05 0.1056 0.05162 0.10612 0.05347 C 0.1069 0.05579 0.10794 0.05787 0.10873 0.06019 C 0.10925 0.06204 0.10925 0.06389 0.11003 0.06551 C 0.11107 0.06806 0.11263 0.07014 0.11393 0.07245 C 0.11628 0.08449 0.11367 0.07454 0.11901 0.08634 C 0.12474 0.09838 0.1181 0.08843 0.12565 0.09838 C 0.12904 0.1125 0.12305 0.09051 0.13464 0.11389 C 0.13555 0.11574 0.13659 0.11736 0.13724 0.11921 C 0.13828 0.1213 0.13867 0.12408 0.13984 0.12616 C 0.14297 0.13102 0.14675 0.13542 0.15026 0.13982 C 0.15651 0.14838 0.15339 0.14514 0.15925 0.15023 C 0.16576 0.16296 0.15716 0.14792 0.16706 0.15903 C 0.16836 0.16042 0.16849 0.16273 0.16966 0.16412 C 0.17526 0.1706 0.17617 0.17037 0.18138 0.17292 C 0.18841 0.17917 0.18399 0.17546 0.1957 0.1831 C 0.19753 0.18426 0.19922 0.18519 0.20091 0.18658 C 0.20221 0.18773 0.20339 0.18935 0.20482 0.19005 C 0.21576 0.19653 0.20925 0.19051 0.21901 0.19699 C 0.2263 0.20185 0.21953 0.20046 0.22943 0.20394 C 0.23203 0.20486 0.23464 0.20509 0.23724 0.20579 C 0.23893 0.20625 0.24076 0.20695 0.24245 0.20741 C 0.24453 0.2081 0.24675 0.20857 0.24883 0.20926 C 0.25026 0.20972 0.25169 0.21019 0.25287 0.21088 C 0.25495 0.21204 0.25703 0.21366 0.25925 0.21435 C 0.26315 0.21551 0.26706 0.21551 0.27109 0.2162 C 0.2737 0.21667 0.27617 0.21736 0.27878 0.21783 C 0.28307 0.21852 0.28737 0.21898 0.2918 0.21968 C 0.31055 0.21898 0.32904 0.21898 0.34766 0.21783 C 0.34909 0.21783 0.35026 0.21644 0.35143 0.2162 C 0.35378 0.21528 0.35586 0.21505 0.35807 0.21435 C 0.36107 0.21343 0.36419 0.21204 0.36706 0.21088 C 0.36888 0.21019 0.37057 0.20972 0.37227 0.20926 C 0.38464 0.19699 0.3707 0.20926 0.38268 0.20232 C 0.38503 0.20093 0.38685 0.19861 0.38919 0.19699 C 0.39128 0.1956 0.39349 0.19491 0.3957 0.19352 C 0.40534 0.18796 0.39675 0.1919 0.40482 0.18843 C 0.40651 0.18658 0.40807 0.18472 0.41003 0.1831 C 0.41745 0.17708 0.41263 0.18195 0.41901 0.17801 C 0.42266 0.17593 0.42578 0.17269 0.42943 0.17107 C 0.43086 0.1706 0.43203 0.16991 0.43346 0.16945 C 0.43633 0.16806 0.43945 0.16736 0.44245 0.16597 C 0.44414 0.16505 0.44596 0.16343 0.44766 0.1625 C 0.4543 0.15857 0.46107 0.15648 0.46706 0.15023 C 0.47057 0.14676 0.47383 0.14306 0.47748 0.13982 C 0.47878 0.13889 0.48008 0.13773 0.48138 0.13658 C 0.49414 0.12222 0.47774 0.13958 0.48789 0.12616 C 0.48893 0.12454 0.4905 0.12384 0.4918 0.12269 C 0.49935 0.10625 0.49596 0.1132 0.50221 0.10185 C 0.50508 0.09005 0.50091 0.10417 0.50859 0.08982 C 0.50951 0.0882 0.50925 0.08611 0.51003 0.08449 C 0.51068 0.08264 0.51172 0.08102 0.51263 0.0794 C 0.51289 0.07755 0.51328 0.07593 0.5138 0.07408 C 0.51471 0.07176 0.51589 0.06968 0.51641 0.06713 C 0.51758 0.06273 0.5181 0.05787 0.51901 0.05347 C 0.5194 0.05162 0.52005 0.05 0.52044 0.04815 C 0.52123 0.04421 0.52214 0.04005 0.52305 0.03611 C 0.52383 0.03148 0.52461 0.02662 0.52565 0.02222 C 0.52591 0.02014 0.52643 0.01875 0.52682 0.01713 C 0.52734 0.01482 0.52774 0.0125 0.52826 0.01019 C 0.52891 0.00602 0.52982 0.00208 0.53086 -0.00231 C 0.53112 -0.0037 0.53138 -0.00555 0.53203 -0.00717 C 0.53307 -0.00972 0.53464 -0.0118 0.53607 -0.01412 C 0.53659 -0.04167 0.5362 -0.07639 0.53867 -0.10579 C 0.54024 -0.12662 0.53919 -0.10741 0.54102 -0.12315 C 0.54662 -0.16759 0.54258 -0.14491 0.54623 -0.16481 C 0.54675 -0.17338 0.54662 -0.18217 0.54766 -0.19074 C 0.54805 -0.19375 0.54974 -0.1963 0.55026 -0.1993 C 0.55143 -0.20741 0.55091 -0.21597 0.55287 -0.22361 C 0.55326 -0.22523 0.55378 -0.22708 0.55404 -0.2287 C 0.55755 -0.2456 0.55456 -0.23819 0.55925 -0.24792 L 0.56185 -0.25833 C 0.56237 -0.25995 0.56224 -0.26204 0.56328 -0.26342 C 0.56888 -0.27083 0.57044 -0.27454 0.57617 -0.27893 C 0.57787 -0.28032 0.57956 -0.28148 0.58138 -0.28241 C 0.58268 -0.2831 0.58399 -0.28356 0.58529 -0.28426 C 0.59089 -0.28912 0.59258 -0.29143 0.59831 -0.29467 C 0.59961 -0.29537 0.60078 -0.29606 0.60221 -0.2963 C 0.603 -0.29653 0.60391 -0.2963 0.60482 -0.2963 L 0.60612 -0.30139 " pathEditMode="relative" rAng="0" ptsTypes="AAAAAAAAAAAAAAAAAAAAAAAAAAAAAAAAAAAAAAAAAAAAAAAAAAAAAAAAAAAAAAAAAAAAAAAAAAAAAAAAAAAAAAAA">
                                      <p:cBhvr>
                                        <p:cTn id="6" dur="2000" fill="hold"/>
                                        <p:tgtEl>
                                          <p:spTgt spid="5"/>
                                        </p:tgtEl>
                                        <p:attrNameLst>
                                          <p:attrName>ppt_x</p:attrName>
                                          <p:attrName>ppt_y</p:attrName>
                                        </p:attrNameLst>
                                      </p:cBhvr>
                                      <p:rCtr x="26224" y="-162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3472" y="1314823"/>
            <a:ext cx="11685176" cy="4130401"/>
          </a:xfrm>
        </p:spPr>
        <p:txBody>
          <a:bodyPr/>
          <a:lstStyle/>
          <a:p>
            <a:pPr marL="0" indent="0" algn="just">
              <a:buNone/>
            </a:pPr>
            <a:r>
              <a:rPr lang="es-CO" sz="2400" dirty="0"/>
              <a:t>Los multivibradores son circuitos que presentan </a:t>
            </a:r>
            <a:r>
              <a:rPr lang="es-CO" sz="2400" dirty="0" smtClean="0"/>
              <a:t>disparos. Existen dos tipos: los </a:t>
            </a:r>
            <a:r>
              <a:rPr lang="es-CO" sz="2400" dirty="0"/>
              <a:t>Monoestables y </a:t>
            </a:r>
            <a:r>
              <a:rPr lang="es-CO" sz="2400" dirty="0" smtClean="0"/>
              <a:t>los </a:t>
            </a:r>
            <a:r>
              <a:rPr lang="es-CO" sz="2400" dirty="0" err="1" smtClean="0"/>
              <a:t>Astables</a:t>
            </a:r>
            <a:r>
              <a:rPr lang="es-CO" sz="2400" dirty="0"/>
              <a:t>.</a:t>
            </a:r>
          </a:p>
          <a:p>
            <a:pPr marL="0" indent="0" algn="just">
              <a:buNone/>
            </a:pPr>
            <a:r>
              <a:rPr lang="es-CO" sz="2400" dirty="0"/>
              <a:t> </a:t>
            </a:r>
          </a:p>
          <a:p>
            <a:pPr lvl="0" algn="just">
              <a:buClr>
                <a:srgbClr val="FF0000"/>
              </a:buClr>
              <a:buFont typeface="Arial" panose="020B0604020202020204" pitchFamily="34" charset="0"/>
              <a:buChar char="•"/>
            </a:pPr>
            <a:r>
              <a:rPr lang="es-CO" sz="2400" dirty="0"/>
              <a:t>Los </a:t>
            </a:r>
            <a:r>
              <a:rPr lang="es-CO" sz="2400" b="1" i="1" dirty="0">
                <a:solidFill>
                  <a:srgbClr val="FF0000"/>
                </a:solidFill>
                <a:effectLst>
                  <a:outerShdw blurRad="38100" dist="38100" dir="2700000" algn="tl">
                    <a:srgbClr val="000000">
                      <a:alpha val="43137"/>
                    </a:srgbClr>
                  </a:outerShdw>
                </a:effectLst>
              </a:rPr>
              <a:t>Monoestables</a:t>
            </a:r>
            <a:r>
              <a:rPr lang="es-CO" sz="2400" dirty="0"/>
              <a:t> son multivibradores que realizan un disparo y luego de un tiempo retorna a su estado inicial.  Se puede formar con compuertas lógicas, resistencias y condensadores.</a:t>
            </a:r>
          </a:p>
          <a:p>
            <a:pPr marL="0" indent="0" algn="just">
              <a:buClr>
                <a:srgbClr val="FF0000"/>
              </a:buClr>
              <a:buNone/>
            </a:pPr>
            <a:r>
              <a:rPr lang="es-CO" sz="2400" dirty="0"/>
              <a:t> </a:t>
            </a:r>
          </a:p>
          <a:p>
            <a:pPr lvl="0" algn="just">
              <a:buClr>
                <a:srgbClr val="FF0000"/>
              </a:buClr>
              <a:buFont typeface="Arial" panose="020B0604020202020204" pitchFamily="34" charset="0"/>
              <a:buChar char="•"/>
            </a:pPr>
            <a:r>
              <a:rPr lang="es-CO" sz="2400" dirty="0"/>
              <a:t>Los </a:t>
            </a:r>
            <a:r>
              <a:rPr lang="es-CO" sz="2400" b="1" i="1" dirty="0" err="1">
                <a:solidFill>
                  <a:srgbClr val="FF0000"/>
                </a:solidFill>
                <a:effectLst>
                  <a:outerShdw blurRad="38100" dist="38100" dir="2700000" algn="tl">
                    <a:srgbClr val="000000">
                      <a:alpha val="43137"/>
                    </a:srgbClr>
                  </a:outerShdw>
                </a:effectLst>
              </a:rPr>
              <a:t>Astables</a:t>
            </a:r>
            <a:r>
              <a:rPr lang="es-CO" sz="2400" dirty="0"/>
              <a:t> son multivibradores que carecen de señal de entrada y generan a la salida una onda cuadrada de una frecuencia determinada. Se forman con un número impar de compuertas inversoras y realimentadas.</a:t>
            </a:r>
          </a:p>
          <a:p>
            <a:endParaRPr lang="es-CO" sz="2200" dirty="0"/>
          </a:p>
        </p:txBody>
      </p:sp>
      <p:sp>
        <p:nvSpPr>
          <p:cNvPr id="6" name="Rectangle 2"/>
          <p:cNvSpPr txBox="1">
            <a:spLocks noChangeArrowheads="1"/>
          </p:cNvSpPr>
          <p:nvPr/>
        </p:nvSpPr>
        <p:spPr bwMode="auto">
          <a:xfrm>
            <a:off x="323528"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a:t>
            </a:r>
            <a:endParaRPr lang="es-CO" b="1" kern="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9903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1000"/>
                                        <p:tgtEl>
                                          <p:spTgt spid="3">
                                            <p:txEl>
                                              <p:pRg st="2" end="2"/>
                                            </p:txEl>
                                          </p:spTgt>
                                        </p:tgtEl>
                                      </p:cBhvr>
                                    </p:animEffect>
                                  </p:childTnLst>
                                </p:cTn>
                              </p:par>
                            </p:childTnLst>
                          </p:cTn>
                        </p:par>
                        <p:par>
                          <p:cTn id="16" fill="hold">
                            <p:stCondLst>
                              <p:cond delay="3000"/>
                            </p:stCondLst>
                            <p:childTnLst>
                              <p:par>
                                <p:cTn id="17" presetID="22" presetClass="entr" presetSubtype="1"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up)">
                                      <p:cBhvr>
                                        <p:cTn id="1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323528"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a:t>
            </a:r>
            <a:endParaRPr lang="es-CO" b="1" kern="0" dirty="0">
              <a:solidFill>
                <a:srgbClr val="FFFF00"/>
              </a:solidFill>
              <a:effectLst>
                <a:outerShdw blurRad="38100" dist="38100" dir="2700000" algn="tl">
                  <a:srgbClr val="000000">
                    <a:alpha val="43137"/>
                  </a:srgbClr>
                </a:outerShdw>
              </a:effectLst>
            </a:endParaRPr>
          </a:p>
        </p:txBody>
      </p:sp>
      <p:sp>
        <p:nvSpPr>
          <p:cNvPr id="2" name="Rectángulo 1"/>
          <p:cNvSpPr/>
          <p:nvPr/>
        </p:nvSpPr>
        <p:spPr>
          <a:xfrm>
            <a:off x="413792" y="1501816"/>
            <a:ext cx="5268416" cy="734368"/>
          </a:xfrm>
          <a:prstGeom prst="rect">
            <a:avLst/>
          </a:prstGeom>
        </p:spPr>
        <p:txBody>
          <a:bodyPr wrap="square">
            <a:spAutoFit/>
          </a:bodyPr>
          <a:lstStyle/>
          <a:p>
            <a:pPr algn="just">
              <a:lnSpc>
                <a:spcPct val="107000"/>
              </a:lnSpc>
              <a:spcAft>
                <a:spcPts val="0"/>
              </a:spcAft>
            </a:pPr>
            <a:r>
              <a:rPr lang="es-CO" sz="2000" dirty="0" smtClean="0">
                <a:ea typeface="Calibri" panose="020F0502020204030204" pitchFamily="34" charset="0"/>
                <a:cs typeface="Times New Roman" panose="02020603050405020304" pitchFamily="18" charset="0"/>
              </a:rPr>
              <a:t>Los </a:t>
            </a:r>
            <a:r>
              <a:rPr lang="es-CO" sz="2000" dirty="0">
                <a:ea typeface="Calibri" panose="020F0502020204030204" pitchFamily="34" charset="0"/>
                <a:cs typeface="Times New Roman" panose="02020603050405020304" pitchFamily="18" charset="0"/>
              </a:rPr>
              <a:t>monoestables </a:t>
            </a:r>
            <a:r>
              <a:rPr lang="es-CO" sz="20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no </a:t>
            </a:r>
            <a:r>
              <a:rPr lang="es-CO" sz="2000" b="1" dirty="0" err="1">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redisparable</a:t>
            </a:r>
            <a:r>
              <a:rPr lang="es-CO" sz="20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 </a:t>
            </a:r>
            <a:r>
              <a:rPr lang="es-CO" sz="2000" dirty="0">
                <a:ea typeface="Calibri" panose="020F0502020204030204" pitchFamily="34" charset="0"/>
                <a:cs typeface="Times New Roman" panose="02020603050405020304" pitchFamily="18" charset="0"/>
              </a:rPr>
              <a:t>son los que solo aceptan un solo pulso de disparo.</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ángulo 3"/>
          <p:cNvSpPr/>
          <p:nvPr/>
        </p:nvSpPr>
        <p:spPr>
          <a:xfrm>
            <a:off x="6221761" y="1501816"/>
            <a:ext cx="5634879" cy="1080296"/>
          </a:xfrm>
          <a:prstGeom prst="rect">
            <a:avLst/>
          </a:prstGeom>
        </p:spPr>
        <p:txBody>
          <a:bodyPr wrap="square">
            <a:spAutoFit/>
          </a:bodyPr>
          <a:lstStyle/>
          <a:p>
            <a:pPr algn="just">
              <a:lnSpc>
                <a:spcPct val="107000"/>
              </a:lnSpc>
              <a:spcAft>
                <a:spcPts val="0"/>
              </a:spcAft>
            </a:pPr>
            <a:r>
              <a:rPr lang="es-CO" sz="2000" dirty="0">
                <a:ea typeface="Calibri" panose="020F0502020204030204" pitchFamily="34" charset="0"/>
                <a:cs typeface="Times New Roman" panose="02020603050405020304" pitchFamily="18" charset="0"/>
              </a:rPr>
              <a:t>Los monoestables </a:t>
            </a:r>
            <a:r>
              <a:rPr lang="es-CO" sz="2000" b="1" dirty="0" err="1">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redisparable</a:t>
            </a:r>
            <a:r>
              <a:rPr lang="es-CO" sz="2000" dirty="0">
                <a:ea typeface="Calibri" panose="020F0502020204030204" pitchFamily="34" charset="0"/>
                <a:cs typeface="Times New Roman" panose="02020603050405020304" pitchFamily="18" charset="0"/>
              </a:rPr>
              <a:t> son aquellos que comienzan su temporización (Tw) cada vez que se active su entrada de disparo.</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97159" y="926105"/>
            <a:ext cx="8016552" cy="405047"/>
          </a:xfrm>
          <a:prstGeom prst="rect">
            <a:avLst/>
          </a:prstGeom>
        </p:spPr>
        <p:txBody>
          <a:bodyPr wrap="square">
            <a:spAutoFit/>
          </a:bodyPr>
          <a:lstStyle/>
          <a:p>
            <a:pPr algn="just">
              <a:lnSpc>
                <a:spcPct val="107000"/>
              </a:lnSpc>
              <a:spcAft>
                <a:spcPts val="0"/>
              </a:spcAft>
            </a:pPr>
            <a:r>
              <a:rPr lang="es-CO" sz="2000" dirty="0">
                <a:ea typeface="Calibri" panose="020F0502020204030204" pitchFamily="34" charset="0"/>
                <a:cs typeface="Times New Roman" panose="02020603050405020304" pitchFamily="18" charset="0"/>
              </a:rPr>
              <a:t>Los monoestables se clasifican en </a:t>
            </a:r>
            <a:r>
              <a:rPr lang="es-CO" sz="20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no </a:t>
            </a:r>
            <a:r>
              <a:rPr lang="es-CO" sz="2000" b="1" dirty="0" err="1">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redisparable</a:t>
            </a:r>
            <a:r>
              <a:rPr lang="es-CO" sz="20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 </a:t>
            </a:r>
            <a:r>
              <a:rPr lang="es-CO" sz="2000" dirty="0">
                <a:ea typeface="Calibri" panose="020F0502020204030204" pitchFamily="34" charset="0"/>
                <a:cs typeface="Times New Roman" panose="02020603050405020304" pitchFamily="18" charset="0"/>
              </a:rPr>
              <a:t>y </a:t>
            </a:r>
            <a:r>
              <a:rPr lang="es-CO" sz="2000" b="1" dirty="0" err="1">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redisparable</a:t>
            </a:r>
            <a:r>
              <a:rPr lang="es-CO" sz="2000" dirty="0">
                <a:ea typeface="Calibri" panose="020F0502020204030204" pitchFamily="34" charset="0"/>
                <a:cs typeface="Times New Roman" panose="02020603050405020304" pitchFamily="18" charset="0"/>
              </a:rPr>
              <a:t>. </a:t>
            </a:r>
            <a:endParaRPr lang="es-CO" sz="20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n 6"/>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59768" y="2852936"/>
            <a:ext cx="4176464" cy="2592288"/>
          </a:xfrm>
          <a:prstGeom prst="rect">
            <a:avLst/>
          </a:prstGeom>
          <a:noFill/>
          <a:ln>
            <a:noFill/>
          </a:ln>
        </p:spPr>
      </p:pic>
      <p:pic>
        <p:nvPicPr>
          <p:cNvPr id="8" name="Imagen 7"/>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0096" y="2852936"/>
            <a:ext cx="4176464" cy="2592288"/>
          </a:xfrm>
          <a:prstGeom prst="rect">
            <a:avLst/>
          </a:prstGeom>
          <a:noFill/>
          <a:ln>
            <a:noFill/>
          </a:ln>
        </p:spPr>
      </p:pic>
      <p:cxnSp>
        <p:nvCxnSpPr>
          <p:cNvPr id="10" name="Conector recto 9"/>
          <p:cNvCxnSpPr/>
          <p:nvPr/>
        </p:nvCxnSpPr>
        <p:spPr>
          <a:xfrm>
            <a:off x="5951984" y="1628800"/>
            <a:ext cx="0" cy="4176464"/>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51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1000"/>
                                        <p:tgtEl>
                                          <p:spTgt spid="5"/>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up)">
                                      <p:cBhvr>
                                        <p:cTn id="15" dur="1000"/>
                                        <p:tgtEl>
                                          <p:spTgt spid="2"/>
                                        </p:tgtEl>
                                      </p:cBhvr>
                                    </p:animEffect>
                                  </p:childTnLst>
                                </p:cTn>
                              </p:par>
                            </p:childTnLst>
                          </p:cTn>
                        </p:par>
                        <p:par>
                          <p:cTn id="16" fill="hold">
                            <p:stCondLst>
                              <p:cond delay="3000"/>
                            </p:stCondLst>
                            <p:childTnLst>
                              <p:par>
                                <p:cTn id="17" presetID="31" presetClass="entr" presetSubtype="0"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childTnLst>
                          </p:cTn>
                        </p:par>
                        <p:par>
                          <p:cTn id="23" fill="hold">
                            <p:stCondLst>
                              <p:cond delay="4000"/>
                            </p:stCondLst>
                            <p:childTnLst>
                              <p:par>
                                <p:cTn id="24" presetID="2" presetClass="entr" presetSubtype="4"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1000" fill="hold"/>
                                        <p:tgtEl>
                                          <p:spTgt spid="10"/>
                                        </p:tgtEl>
                                        <p:attrNameLst>
                                          <p:attrName>ppt_x</p:attrName>
                                        </p:attrNameLst>
                                      </p:cBhvr>
                                      <p:tavLst>
                                        <p:tav tm="0">
                                          <p:val>
                                            <p:strVal val="#ppt_x"/>
                                          </p:val>
                                        </p:tav>
                                        <p:tav tm="100000">
                                          <p:val>
                                            <p:strVal val="#ppt_x"/>
                                          </p:val>
                                        </p:tav>
                                      </p:tavLst>
                                    </p:anim>
                                    <p:anim calcmode="lin" valueType="num">
                                      <p:cBhvr additive="base">
                                        <p:cTn id="27"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up)">
                                      <p:cBhvr>
                                        <p:cTn id="32" dur="1000"/>
                                        <p:tgtEl>
                                          <p:spTgt spid="4"/>
                                        </p:tgtEl>
                                      </p:cBhvr>
                                    </p:animEffect>
                                  </p:childTnLst>
                                </p:cTn>
                              </p:par>
                            </p:childTnLst>
                          </p:cTn>
                        </p:par>
                        <p:par>
                          <p:cTn id="33" fill="hold">
                            <p:stCondLst>
                              <p:cond delay="1000"/>
                            </p:stCondLst>
                            <p:childTnLst>
                              <p:par>
                                <p:cTn id="34" presetID="31" presetClass="entr" presetSubtype="0" fill="hold" nodeType="after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p:cTn id="36" dur="1000" fill="hold"/>
                                        <p:tgtEl>
                                          <p:spTgt spid="8"/>
                                        </p:tgtEl>
                                        <p:attrNameLst>
                                          <p:attrName>ppt_w</p:attrName>
                                        </p:attrNameLst>
                                      </p:cBhvr>
                                      <p:tavLst>
                                        <p:tav tm="0">
                                          <p:val>
                                            <p:fltVal val="0"/>
                                          </p:val>
                                        </p:tav>
                                        <p:tav tm="100000">
                                          <p:val>
                                            <p:strVal val="#ppt_w"/>
                                          </p:val>
                                        </p:tav>
                                      </p:tavLst>
                                    </p:anim>
                                    <p:anim calcmode="lin" valueType="num">
                                      <p:cBhvr>
                                        <p:cTn id="37" dur="1000" fill="hold"/>
                                        <p:tgtEl>
                                          <p:spTgt spid="8"/>
                                        </p:tgtEl>
                                        <p:attrNameLst>
                                          <p:attrName>ppt_h</p:attrName>
                                        </p:attrNameLst>
                                      </p:cBhvr>
                                      <p:tavLst>
                                        <p:tav tm="0">
                                          <p:val>
                                            <p:fltVal val="0"/>
                                          </p:val>
                                        </p:tav>
                                        <p:tav tm="100000">
                                          <p:val>
                                            <p:strVal val="#ppt_h"/>
                                          </p:val>
                                        </p:tav>
                                      </p:tavLst>
                                    </p:anim>
                                    <p:anim calcmode="lin" valueType="num">
                                      <p:cBhvr>
                                        <p:cTn id="38" dur="1000" fill="hold"/>
                                        <p:tgtEl>
                                          <p:spTgt spid="8"/>
                                        </p:tgtEl>
                                        <p:attrNameLst>
                                          <p:attrName>style.rotation</p:attrName>
                                        </p:attrNameLst>
                                      </p:cBhvr>
                                      <p:tavLst>
                                        <p:tav tm="0">
                                          <p:val>
                                            <p:fltVal val="90"/>
                                          </p:val>
                                        </p:tav>
                                        <p:tav tm="100000">
                                          <p:val>
                                            <p:fltVal val="0"/>
                                          </p:val>
                                        </p:tav>
                                      </p:tavLst>
                                    </p:anim>
                                    <p:animEffect transition="in" filter="fade">
                                      <p:cBhvr>
                                        <p:cTn id="3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sp>
        <p:nvSpPr>
          <p:cNvPr id="2" name="Rectángulo 1"/>
          <p:cNvSpPr/>
          <p:nvPr/>
        </p:nvSpPr>
        <p:spPr>
          <a:xfrm>
            <a:off x="233108" y="980728"/>
            <a:ext cx="11191484" cy="1385700"/>
          </a:xfrm>
          <a:prstGeom prst="rect">
            <a:avLst/>
          </a:prstGeom>
        </p:spPr>
        <p:txBody>
          <a:bodyPr wrap="square">
            <a:spAutoFit/>
          </a:bodyPr>
          <a:lstStyle/>
          <a:p>
            <a:pPr algn="just">
              <a:lnSpc>
                <a:spcPct val="107000"/>
              </a:lnSpc>
              <a:spcAft>
                <a:spcPts val="0"/>
              </a:spcAft>
            </a:pPr>
            <a:r>
              <a:rPr lang="es-CO" sz="2000" b="1" dirty="0">
                <a:solidFill>
                  <a:srgbClr val="FF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MONOESTABLE NO REDISPARABLE 74121:</a:t>
            </a:r>
            <a:endParaRPr lang="es-CO" sz="2000" b="1" dirty="0">
              <a:solidFill>
                <a:srgbClr val="FF0000"/>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s-CO" sz="2000" dirty="0">
                <a:latin typeface="+mn-lt"/>
                <a:ea typeface="Times New Roman" panose="02020603050405020304" pitchFamily="18" charset="0"/>
                <a:cs typeface="Times New Roman" panose="02020603050405020304" pitchFamily="18" charset="0"/>
              </a:rPr>
              <a:t> </a:t>
            </a:r>
            <a:endParaRPr lang="es-CO" sz="2000" dirty="0">
              <a:latin typeface="+mn-lt"/>
              <a:ea typeface="Calibri" panose="020F0502020204030204" pitchFamily="34" charset="0"/>
              <a:cs typeface="Times New Roman" panose="02020603050405020304" pitchFamily="18" charset="0"/>
            </a:endParaRPr>
          </a:p>
          <a:p>
            <a:pPr algn="just">
              <a:lnSpc>
                <a:spcPct val="107000"/>
              </a:lnSpc>
              <a:spcAft>
                <a:spcPts val="0"/>
              </a:spcAft>
            </a:pPr>
            <a:r>
              <a:rPr lang="es-CO" sz="2000" dirty="0">
                <a:solidFill>
                  <a:srgbClr val="000000"/>
                </a:solidFill>
                <a:latin typeface="+mn-lt"/>
                <a:ea typeface="Times New Roman" panose="02020603050405020304" pitchFamily="18" charset="0"/>
                <a:cs typeface="Times New Roman" panose="02020603050405020304" pitchFamily="18" charset="0"/>
              </a:rPr>
              <a:t>Las entradas para el 74121 son: A1, A2 y B, siendo entradas de disparo las A para este circuito integrado</a:t>
            </a:r>
            <a:r>
              <a:rPr lang="es-CO" sz="2000" dirty="0" smtClean="0">
                <a:solidFill>
                  <a:srgbClr val="000000"/>
                </a:solidFill>
                <a:latin typeface="+mn-lt"/>
                <a:ea typeface="Times New Roman" panose="02020603050405020304" pitchFamily="18" charset="0"/>
                <a:cs typeface="Times New Roman" panose="02020603050405020304" pitchFamily="18" charset="0"/>
              </a:rPr>
              <a:t>. </a:t>
            </a:r>
            <a:r>
              <a:rPr lang="es-CO" sz="2000" dirty="0">
                <a:latin typeface="+mn-lt"/>
              </a:rPr>
              <a:t>Este circuito no es </a:t>
            </a:r>
            <a:r>
              <a:rPr lang="es-CO" sz="2000" dirty="0" err="1">
                <a:latin typeface="+mn-lt"/>
              </a:rPr>
              <a:t>redisparable</a:t>
            </a:r>
            <a:r>
              <a:rPr lang="es-CO" sz="2000" dirty="0" smtClean="0">
                <a:latin typeface="+mn-lt"/>
              </a:rPr>
              <a:t>.</a:t>
            </a:r>
            <a:endParaRPr lang="es-CO" sz="2000" dirty="0">
              <a:latin typeface="+mn-lt"/>
            </a:endParaRPr>
          </a:p>
        </p:txBody>
      </p:sp>
      <p:pic>
        <p:nvPicPr>
          <p:cNvPr id="4" name="Imagen 3"/>
          <p:cNvPicPr/>
          <p:nvPr/>
        </p:nvPicPr>
        <p:blipFill>
          <a:blip r:embed="rId2">
            <a:extLst>
              <a:ext uri="{28A0092B-C50C-407E-A947-70E740481C1C}">
                <a14:useLocalDpi xmlns:a14="http://schemas.microsoft.com/office/drawing/2010/main" val="0"/>
              </a:ext>
            </a:extLst>
          </a:blip>
          <a:srcRect/>
          <a:stretch>
            <a:fillRect/>
          </a:stretch>
        </p:blipFill>
        <p:spPr bwMode="auto">
          <a:xfrm>
            <a:off x="479376" y="2708921"/>
            <a:ext cx="3744416" cy="3168352"/>
          </a:xfrm>
          <a:prstGeom prst="rect">
            <a:avLst/>
          </a:prstGeom>
          <a:ln>
            <a:noFill/>
          </a:ln>
          <a:effectLst>
            <a:outerShdw blurRad="292100" dist="139700" dir="2700000" algn="tl" rotWithShape="0">
              <a:srgbClr val="333333">
                <a:alpha val="65000"/>
              </a:srgbClr>
            </a:outerShdw>
          </a:effectLst>
        </p:spPr>
      </p:pic>
      <p:pic>
        <p:nvPicPr>
          <p:cNvPr id="3" name="Imagen 2"/>
          <p:cNvPicPr>
            <a:picLocks noChangeAspect="1"/>
          </p:cNvPicPr>
          <p:nvPr/>
        </p:nvPicPr>
        <p:blipFill>
          <a:blip r:embed="rId3"/>
          <a:stretch>
            <a:fillRect/>
          </a:stretch>
        </p:blipFill>
        <p:spPr>
          <a:xfrm>
            <a:off x="4746210" y="2708921"/>
            <a:ext cx="3635684" cy="3168352"/>
          </a:xfrm>
          <a:prstGeom prst="rect">
            <a:avLst/>
          </a:prstGeom>
          <a:ln>
            <a:noFill/>
          </a:ln>
          <a:effectLst>
            <a:outerShdw blurRad="292100" dist="139700" dir="2700000" algn="tl" rotWithShape="0">
              <a:srgbClr val="333333">
                <a:alpha val="65000"/>
              </a:srgbClr>
            </a:outerShdw>
          </a:effectLst>
        </p:spPr>
      </p:pic>
      <p:pic>
        <p:nvPicPr>
          <p:cNvPr id="1026" name="Picture 2" descr="Resultado de imagen para 74121"/>
          <p:cNvPicPr>
            <a:picLocks noChangeAspect="1" noChangeArrowheads="1"/>
          </p:cNvPicPr>
          <p:nvPr/>
        </p:nvPicPr>
        <p:blipFill rotWithShape="1">
          <a:blip r:embed="rId4">
            <a:extLst>
              <a:ext uri="{28A0092B-C50C-407E-A947-70E740481C1C}">
                <a14:useLocalDpi xmlns:a14="http://schemas.microsoft.com/office/drawing/2010/main" val="0"/>
              </a:ext>
            </a:extLst>
          </a:blip>
          <a:srcRect l="21211" r="24243"/>
          <a:stretch/>
        </p:blipFill>
        <p:spPr bwMode="auto">
          <a:xfrm rot="5400000">
            <a:off x="9444372" y="3032956"/>
            <a:ext cx="1296144" cy="23762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5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000"/>
                                        <p:tgtEl>
                                          <p:spTgt spid="2"/>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1000"/>
                                        <p:tgtEl>
                                          <p:spTgt spid="4"/>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1000"/>
                                        <p:tgtEl>
                                          <p:spTgt spid="3"/>
                                        </p:tgtEl>
                                      </p:cBhvr>
                                    </p:animEffect>
                                  </p:childTnLst>
                                </p:cTn>
                              </p:par>
                            </p:childTnLst>
                          </p:cTn>
                        </p:par>
                        <p:par>
                          <p:cTn id="20" fill="hold">
                            <p:stCondLst>
                              <p:cond delay="4000"/>
                            </p:stCondLst>
                            <p:childTnLst>
                              <p:par>
                                <p:cTn id="21" presetID="22" presetClass="entr" presetSubtype="1" fill="hold" nodeType="afterEffect">
                                  <p:stCondLst>
                                    <p:cond delay="0"/>
                                  </p:stCondLst>
                                  <p:childTnLst>
                                    <p:set>
                                      <p:cBhvr>
                                        <p:cTn id="22" dur="1" fill="hold">
                                          <p:stCondLst>
                                            <p:cond delay="0"/>
                                          </p:stCondLst>
                                        </p:cTn>
                                        <p:tgtEl>
                                          <p:spTgt spid="1026"/>
                                        </p:tgtEl>
                                        <p:attrNameLst>
                                          <p:attrName>style.visibility</p:attrName>
                                        </p:attrNameLst>
                                      </p:cBhvr>
                                      <p:to>
                                        <p:strVal val="visible"/>
                                      </p:to>
                                    </p:set>
                                    <p:animEffect transition="in" filter="wipe(up)">
                                      <p:cBhvr>
                                        <p:cTn id="23"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sp>
        <p:nvSpPr>
          <p:cNvPr id="3" name="Rectángulo 2"/>
          <p:cNvSpPr/>
          <p:nvPr/>
        </p:nvSpPr>
        <p:spPr>
          <a:xfrm>
            <a:off x="234731" y="1052736"/>
            <a:ext cx="6096000" cy="4756687"/>
          </a:xfrm>
          <a:prstGeom prst="rect">
            <a:avLst/>
          </a:prstGeom>
        </p:spPr>
        <p:txBody>
          <a:bodyPr>
            <a:spAutoFit/>
          </a:bodyPr>
          <a:lstStyle/>
          <a:p>
            <a:pPr algn="just">
              <a:lnSpc>
                <a:spcPct val="107000"/>
              </a:lnSpc>
              <a:spcAft>
                <a:spcPts val="0"/>
              </a:spcAft>
            </a:pPr>
            <a:r>
              <a:rPr lang="es-CO" dirty="0">
                <a:solidFill>
                  <a:srgbClr val="000000"/>
                </a:solidFill>
                <a:latin typeface="+mn-lt"/>
                <a:ea typeface="Times New Roman" panose="02020603050405020304" pitchFamily="18" charset="0"/>
                <a:cs typeface="Times New Roman" panose="02020603050405020304" pitchFamily="18" charset="0"/>
              </a:rPr>
              <a:t>Si B se mantiene en un nivel ALTO (1), y una transición negativa en A1 y A2 disparará el circuito (disparo negativo), esto corresponde a las dos combinaciones inferiores de la tabla de verdad, que se indica en la figura.</a:t>
            </a:r>
            <a:endParaRPr lang="es-CO" dirty="0">
              <a:latin typeface="+mn-lt"/>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latin typeface="+mn-lt"/>
                <a:ea typeface="Times New Roman" panose="02020603050405020304" pitchFamily="18" charset="0"/>
                <a:cs typeface="Times New Roman" panose="02020603050405020304" pitchFamily="18" charset="0"/>
              </a:rPr>
              <a:t> </a:t>
            </a:r>
            <a:endParaRPr lang="es-CO" dirty="0">
              <a:latin typeface="+mn-lt"/>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latin typeface="+mn-lt"/>
                <a:ea typeface="Times New Roman" panose="02020603050405020304" pitchFamily="18" charset="0"/>
                <a:cs typeface="Times New Roman" panose="02020603050405020304" pitchFamily="18" charset="0"/>
              </a:rPr>
              <a:t>Si las entradas A1 y A2, se mantienen en un nivel BAJO (0) con una transición positiva en B, se disparará el circuito (disparo positivo), esto corresponde a las dos combinaciones superiores de la tabla de verdad.</a:t>
            </a:r>
            <a:endParaRPr lang="es-CO" dirty="0">
              <a:latin typeface="+mn-lt"/>
              <a:ea typeface="Calibri" panose="020F0502020204030204" pitchFamily="34" charset="0"/>
              <a:cs typeface="Times New Roman" panose="02020603050405020304" pitchFamily="18" charset="0"/>
            </a:endParaRPr>
          </a:p>
          <a:p>
            <a:pPr algn="just">
              <a:lnSpc>
                <a:spcPct val="107000"/>
              </a:lnSpc>
              <a:spcAft>
                <a:spcPts val="0"/>
              </a:spcAft>
            </a:pPr>
            <a:r>
              <a:rPr lang="es-CO" dirty="0">
                <a:latin typeface="+mn-lt"/>
                <a:ea typeface="Times New Roman" panose="02020603050405020304" pitchFamily="18" charset="0"/>
                <a:cs typeface="Times New Roman" panose="02020603050405020304" pitchFamily="18" charset="0"/>
              </a:rPr>
              <a:t> </a:t>
            </a:r>
            <a:endParaRPr lang="es-CO" dirty="0">
              <a:latin typeface="+mn-lt"/>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latin typeface="+mn-lt"/>
                <a:ea typeface="Times New Roman" panose="02020603050405020304" pitchFamily="18" charset="0"/>
                <a:cs typeface="Times New Roman" panose="02020603050405020304" pitchFamily="18" charset="0"/>
              </a:rPr>
              <a:t>La ecuación lógica para la </a:t>
            </a:r>
            <a:r>
              <a:rPr lang="es-CO" dirty="0" smtClean="0">
                <a:solidFill>
                  <a:srgbClr val="000000"/>
                </a:solidFill>
                <a:latin typeface="+mn-lt"/>
                <a:ea typeface="Times New Roman" panose="02020603050405020304" pitchFamily="18" charset="0"/>
                <a:cs typeface="Times New Roman" panose="02020603050405020304" pitchFamily="18" charset="0"/>
              </a:rPr>
              <a:t>entrada de </a:t>
            </a:r>
            <a:r>
              <a:rPr lang="es-CO" dirty="0">
                <a:solidFill>
                  <a:srgbClr val="000000"/>
                </a:solidFill>
                <a:latin typeface="+mn-lt"/>
                <a:ea typeface="Times New Roman" panose="02020603050405020304" pitchFamily="18" charset="0"/>
                <a:cs typeface="Times New Roman" panose="02020603050405020304" pitchFamily="18" charset="0"/>
              </a:rPr>
              <a:t>disparo </a:t>
            </a:r>
            <a:r>
              <a:rPr lang="es-CO" dirty="0" smtClean="0">
                <a:solidFill>
                  <a:srgbClr val="000000"/>
                </a:solidFill>
                <a:latin typeface="+mn-lt"/>
                <a:ea typeface="Times New Roman" panose="02020603050405020304" pitchFamily="18" charset="0"/>
                <a:cs typeface="Times New Roman" panose="02020603050405020304" pitchFamily="18" charset="0"/>
              </a:rPr>
              <a:t>(T) es</a:t>
            </a:r>
            <a:r>
              <a:rPr lang="es-CO" dirty="0">
                <a:solidFill>
                  <a:srgbClr val="000000"/>
                </a:solidFill>
                <a:latin typeface="+mn-lt"/>
                <a:ea typeface="Times New Roman" panose="02020603050405020304" pitchFamily="18" charset="0"/>
                <a:cs typeface="Times New Roman" panose="02020603050405020304" pitchFamily="18" charset="0"/>
              </a:rPr>
              <a:t>:</a:t>
            </a:r>
            <a:endParaRPr lang="es-CO" dirty="0">
              <a:latin typeface="+mn-lt"/>
              <a:ea typeface="Calibri" panose="020F0502020204030204" pitchFamily="34" charset="0"/>
              <a:cs typeface="Times New Roman" panose="02020603050405020304" pitchFamily="18" charset="0"/>
            </a:endParaRPr>
          </a:p>
          <a:p>
            <a:pPr algn="ctr">
              <a:lnSpc>
                <a:spcPct val="107000"/>
              </a:lnSpc>
              <a:spcAft>
                <a:spcPts val="0"/>
              </a:spcAft>
            </a:pPr>
            <a:r>
              <a:rPr lang="es-CO" b="1" dirty="0">
                <a:solidFill>
                  <a:srgbClr val="000000"/>
                </a:solidFill>
                <a:latin typeface="+mn-lt"/>
                <a:ea typeface="Times New Roman" panose="02020603050405020304" pitchFamily="18" charset="0"/>
                <a:cs typeface="Times New Roman" panose="02020603050405020304" pitchFamily="18" charset="0"/>
              </a:rPr>
              <a:t> </a:t>
            </a:r>
            <a:r>
              <a:rPr lang="es-CO" b="1" dirty="0" smtClean="0">
                <a:solidFill>
                  <a:srgbClr val="008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 </a:t>
            </a:r>
            <a:r>
              <a:rPr lang="es-CO" b="1" dirty="0">
                <a:solidFill>
                  <a:srgbClr val="008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 (A1 + A2) x B x </a:t>
            </a:r>
            <a:r>
              <a:rPr lang="es-CO" b="1" dirty="0" smtClean="0">
                <a:solidFill>
                  <a:srgbClr val="008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Q</a:t>
            </a:r>
          </a:p>
          <a:p>
            <a:r>
              <a:rPr lang="es-CO" dirty="0">
                <a:latin typeface="+mn-lt"/>
              </a:rPr>
              <a:t> </a:t>
            </a:r>
          </a:p>
          <a:p>
            <a:r>
              <a:rPr lang="es-CO" dirty="0">
                <a:latin typeface="+mn-lt"/>
              </a:rPr>
              <a:t>La ecuación que rige el pulso de salida (Tw) se establece con la siguiente ecuación:</a:t>
            </a:r>
          </a:p>
          <a:p>
            <a:pPr algn="ctr"/>
            <a:r>
              <a:rPr lang="es-CO" dirty="0">
                <a:latin typeface="+mn-lt"/>
              </a:rPr>
              <a:t> </a:t>
            </a:r>
            <a:r>
              <a:rPr lang="es-CO" b="1" dirty="0" smtClean="0">
                <a:solidFill>
                  <a:srgbClr val="FF0000"/>
                </a:solidFill>
                <a:effectLst>
                  <a:outerShdw blurRad="38100" dist="38100" dir="2700000" algn="tl">
                    <a:srgbClr val="000000">
                      <a:alpha val="43137"/>
                    </a:srgbClr>
                  </a:outerShdw>
                </a:effectLst>
                <a:latin typeface="+mn-lt"/>
              </a:rPr>
              <a:t>Tw </a:t>
            </a:r>
            <a:r>
              <a:rPr lang="es-CO" b="1" dirty="0">
                <a:solidFill>
                  <a:srgbClr val="FF0000"/>
                </a:solidFill>
                <a:effectLst>
                  <a:outerShdw blurRad="38100" dist="38100" dir="2700000" algn="tl">
                    <a:srgbClr val="000000">
                      <a:alpha val="43137"/>
                    </a:srgbClr>
                  </a:outerShdw>
                </a:effectLst>
                <a:latin typeface="+mn-lt"/>
              </a:rPr>
              <a:t>= 0,693 x R x C (</a:t>
            </a:r>
            <a:r>
              <a:rPr lang="es-CO" b="1" dirty="0" err="1">
                <a:solidFill>
                  <a:srgbClr val="FF0000"/>
                </a:solidFill>
                <a:effectLst>
                  <a:outerShdw blurRad="38100" dist="38100" dir="2700000" algn="tl">
                    <a:srgbClr val="000000">
                      <a:alpha val="43137"/>
                    </a:srgbClr>
                  </a:outerShdw>
                </a:effectLst>
                <a:latin typeface="+mn-lt"/>
              </a:rPr>
              <a:t>Seg</a:t>
            </a:r>
            <a:r>
              <a:rPr lang="es-CO" b="1" dirty="0" smtClean="0">
                <a:solidFill>
                  <a:srgbClr val="FF0000"/>
                </a:solidFill>
                <a:effectLst>
                  <a:outerShdw blurRad="38100" dist="38100" dir="2700000" algn="tl">
                    <a:srgbClr val="000000">
                      <a:alpha val="43137"/>
                    </a:srgbClr>
                  </a:outerShdw>
                </a:effectLst>
                <a:latin typeface="+mn-lt"/>
              </a:rPr>
              <a:t>)</a:t>
            </a:r>
            <a:endParaRPr lang="es-CO" b="1" dirty="0">
              <a:solidFill>
                <a:srgbClr val="FF0000"/>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p:txBody>
      </p:sp>
      <p:pic>
        <p:nvPicPr>
          <p:cNvPr id="8" name="Imagen 7"/>
          <p:cNvPicPr>
            <a:picLocks noChangeAspect="1"/>
          </p:cNvPicPr>
          <p:nvPr/>
        </p:nvPicPr>
        <p:blipFill>
          <a:blip r:embed="rId2">
            <a:clrChange>
              <a:clrFrom>
                <a:srgbClr val="FFFFFF"/>
              </a:clrFrom>
              <a:clrTo>
                <a:srgbClr val="FFFFFF">
                  <a:alpha val="0"/>
                </a:srgbClr>
              </a:clrTo>
            </a:clrChange>
          </a:blip>
          <a:stretch>
            <a:fillRect/>
          </a:stretch>
        </p:blipFill>
        <p:spPr>
          <a:xfrm>
            <a:off x="6744072" y="1268760"/>
            <a:ext cx="5040560" cy="4178543"/>
          </a:xfrm>
          <a:prstGeom prst="rect">
            <a:avLst/>
          </a:prstGeom>
        </p:spPr>
      </p:pic>
    </p:spTree>
    <p:extLst>
      <p:ext uri="{BB962C8B-B14F-4D97-AF65-F5344CB8AC3E}">
        <p14:creationId xmlns:p14="http://schemas.microsoft.com/office/powerpoint/2010/main" val="297593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1000"/>
                                        <p:tgtEl>
                                          <p:spTgt spid="3"/>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up)">
                                      <p:cBhvr>
                                        <p:cTn id="1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sp>
        <p:nvSpPr>
          <p:cNvPr id="2" name="Rectángulo 1"/>
          <p:cNvSpPr/>
          <p:nvPr/>
        </p:nvSpPr>
        <p:spPr>
          <a:xfrm>
            <a:off x="335360" y="980728"/>
            <a:ext cx="11233248" cy="1393010"/>
          </a:xfrm>
          <a:prstGeom prst="rect">
            <a:avLst/>
          </a:prstGeom>
        </p:spPr>
        <p:txBody>
          <a:bodyPr wrap="square">
            <a:spAutoFit/>
          </a:bodyPr>
          <a:lstStyle/>
          <a:p>
            <a:pPr marL="182880" indent="-182880" algn="just">
              <a:lnSpc>
                <a:spcPct val="107000"/>
              </a:lnSpc>
              <a:spcAft>
                <a:spcPts val="0"/>
              </a:spcAft>
            </a:pPr>
            <a:r>
              <a:rPr lang="es-CO" sz="2000" b="1" dirty="0">
                <a:solidFill>
                  <a:srgbClr val="FF000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MONOESTABLE REDISPARABLE 74123:</a:t>
            </a:r>
            <a:endParaRPr lang="es-CO" sz="2000" b="1" dirty="0">
              <a:solidFill>
                <a:srgbClr val="FF0000"/>
              </a:solidFill>
              <a:effectLst>
                <a:outerShdw blurRad="38100" dist="38100" dir="2700000" algn="tl">
                  <a:srgbClr val="000000">
                    <a:alpha val="43137"/>
                  </a:srgbClr>
                </a:outerShdw>
              </a:effectLst>
              <a:latin typeface="+mj-lt"/>
              <a:ea typeface="Calibri" panose="020F0502020204030204" pitchFamily="34" charset="0"/>
              <a:cs typeface="Times New Roman" panose="02020603050405020304" pitchFamily="18" charset="0"/>
            </a:endParaRPr>
          </a:p>
          <a:p>
            <a:pPr>
              <a:lnSpc>
                <a:spcPct val="107000"/>
              </a:lnSpc>
              <a:spcAft>
                <a:spcPts val="0"/>
              </a:spcAft>
            </a:pPr>
            <a:r>
              <a:rPr lang="es-CO" sz="2000" dirty="0">
                <a:latin typeface="+mj-lt"/>
                <a:ea typeface="Times New Roman" panose="02020603050405020304" pitchFamily="18" charset="0"/>
                <a:cs typeface="Times New Roman" panose="02020603050405020304" pitchFamily="18" charset="0"/>
              </a:rPr>
              <a:t> </a:t>
            </a:r>
            <a:endParaRPr lang="es-CO" sz="2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2000" dirty="0">
                <a:solidFill>
                  <a:srgbClr val="000000"/>
                </a:solidFill>
                <a:latin typeface="+mj-lt"/>
                <a:ea typeface="Times New Roman" panose="02020603050405020304" pitchFamily="18" charset="0"/>
                <a:cs typeface="Times New Roman" panose="02020603050405020304" pitchFamily="18" charset="0"/>
              </a:rPr>
              <a:t>Es un chip de 16 pines con dos circuitos iguales dentro de él, las entradas son: A, B y R, sus salidas siguen siendo Q y </a:t>
            </a:r>
            <a:r>
              <a:rPr lang="es-CO" sz="2000" dirty="0" err="1">
                <a:solidFill>
                  <a:srgbClr val="000000"/>
                </a:solidFill>
                <a:latin typeface="+mj-lt"/>
                <a:ea typeface="Times New Roman" panose="02020603050405020304" pitchFamily="18" charset="0"/>
                <a:cs typeface="Times New Roman" panose="02020603050405020304" pitchFamily="18" charset="0"/>
              </a:rPr>
              <a:t>Qn</a:t>
            </a:r>
            <a:r>
              <a:rPr lang="es-CO" sz="2000" dirty="0">
                <a:solidFill>
                  <a:srgbClr val="000000"/>
                </a:solidFill>
                <a:latin typeface="+mj-lt"/>
                <a:ea typeface="Times New Roman" panose="02020603050405020304" pitchFamily="18" charset="0"/>
                <a:cs typeface="Times New Roman" panose="02020603050405020304" pitchFamily="18" charset="0"/>
              </a:rPr>
              <a:t>.</a:t>
            </a:r>
            <a:endParaRPr lang="es-CO" sz="2000" dirty="0">
              <a:effectLst/>
              <a:latin typeface="+mj-lt"/>
              <a:ea typeface="Calibri" panose="020F0502020204030204" pitchFamily="34" charset="0"/>
              <a:cs typeface="Times New Roman" panose="02020603050405020304" pitchFamily="18" charset="0"/>
            </a:endParaRPr>
          </a:p>
        </p:txBody>
      </p:sp>
      <p:pic>
        <p:nvPicPr>
          <p:cNvPr id="4" name="Imagen 3"/>
          <p:cNvPicPr/>
          <p:nvPr/>
        </p:nvPicPr>
        <p:blipFill>
          <a:blip r:embed="rId2">
            <a:extLst>
              <a:ext uri="{28A0092B-C50C-407E-A947-70E740481C1C}">
                <a14:useLocalDpi xmlns:a14="http://schemas.microsoft.com/office/drawing/2010/main" val="0"/>
              </a:ext>
            </a:extLst>
          </a:blip>
          <a:srcRect/>
          <a:stretch>
            <a:fillRect/>
          </a:stretch>
        </p:blipFill>
        <p:spPr bwMode="auto">
          <a:xfrm>
            <a:off x="479376" y="2531744"/>
            <a:ext cx="4032448" cy="3058278"/>
          </a:xfrm>
          <a:prstGeom prst="rect">
            <a:avLst/>
          </a:prstGeom>
          <a:ln>
            <a:noFill/>
          </a:ln>
          <a:effectLst>
            <a:outerShdw blurRad="292100" dist="139700" dir="2700000" algn="tl" rotWithShape="0">
              <a:srgbClr val="333333">
                <a:alpha val="65000"/>
              </a:srgbClr>
            </a:outerShdw>
          </a:effectLst>
        </p:spPr>
      </p:pic>
      <p:pic>
        <p:nvPicPr>
          <p:cNvPr id="3" name="Imagen 2"/>
          <p:cNvPicPr>
            <a:picLocks noChangeAspect="1"/>
          </p:cNvPicPr>
          <p:nvPr/>
        </p:nvPicPr>
        <p:blipFill>
          <a:blip r:embed="rId3"/>
          <a:stretch>
            <a:fillRect/>
          </a:stretch>
        </p:blipFill>
        <p:spPr>
          <a:xfrm>
            <a:off x="5104258" y="2556085"/>
            <a:ext cx="3312368" cy="3033937"/>
          </a:xfrm>
          <a:prstGeom prst="rect">
            <a:avLst/>
          </a:prstGeom>
          <a:ln>
            <a:noFill/>
          </a:ln>
          <a:effectLst>
            <a:outerShdw blurRad="292100" dist="139700" dir="2700000" algn="tl" rotWithShape="0">
              <a:srgbClr val="333333">
                <a:alpha val="65000"/>
              </a:srgbClr>
            </a:outerShdw>
          </a:effectLst>
        </p:spPr>
      </p:pic>
      <p:pic>
        <p:nvPicPr>
          <p:cNvPr id="5" name="Imagen 4"/>
          <p:cNvPicPr>
            <a:picLocks noChangeAspect="1"/>
          </p:cNvPicPr>
          <p:nvPr/>
        </p:nvPicPr>
        <p:blipFill>
          <a:blip r:embed="rId4"/>
          <a:stretch>
            <a:fillRect/>
          </a:stretch>
        </p:blipFill>
        <p:spPr>
          <a:xfrm rot="5400000">
            <a:off x="9504116" y="2773739"/>
            <a:ext cx="1584177" cy="257428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097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000"/>
                                        <p:tgtEl>
                                          <p:spTgt spid="2"/>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1000"/>
                                        <p:tgtEl>
                                          <p:spTgt spid="4"/>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1000"/>
                                        <p:tgtEl>
                                          <p:spTgt spid="3"/>
                                        </p:tgtEl>
                                      </p:cBhvr>
                                    </p:animEffect>
                                  </p:childTnLst>
                                </p:cTn>
                              </p:par>
                            </p:childTnLst>
                          </p:cTn>
                        </p:par>
                        <p:par>
                          <p:cTn id="20" fill="hold">
                            <p:stCondLst>
                              <p:cond delay="4000"/>
                            </p:stCondLst>
                            <p:childTnLst>
                              <p:par>
                                <p:cTn id="21" presetID="22" presetClass="entr" presetSubtype="1"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sp>
        <p:nvSpPr>
          <p:cNvPr id="2" name="Rectángulo 1"/>
          <p:cNvSpPr/>
          <p:nvPr/>
        </p:nvSpPr>
        <p:spPr>
          <a:xfrm>
            <a:off x="223710" y="908720"/>
            <a:ext cx="6096000" cy="5180777"/>
          </a:xfrm>
          <a:prstGeom prst="rect">
            <a:avLst/>
          </a:prstGeom>
        </p:spPr>
        <p:txBody>
          <a:bodyPr>
            <a:spAutoFit/>
          </a:bodyPr>
          <a:lstStyle/>
          <a:p>
            <a:pPr algn="just">
              <a:lnSpc>
                <a:spcPct val="107000"/>
              </a:lnSpc>
              <a:spcAft>
                <a:spcPts val="0"/>
              </a:spcAft>
            </a:pPr>
            <a:r>
              <a:rPr lang="es-CO" sz="1700" dirty="0">
                <a:solidFill>
                  <a:srgbClr val="000000"/>
                </a:solidFill>
                <a:latin typeface="+mj-lt"/>
                <a:ea typeface="Times New Roman" panose="02020603050405020304" pitchFamily="18" charset="0"/>
                <a:cs typeface="Times New Roman" panose="02020603050405020304" pitchFamily="18" charset="0"/>
              </a:rPr>
              <a:t>La primera combinación de la tabla de verdad muestra que el circuito se dispara si R y B presentan un nivel alto (1) y ocurre también una transición de bajo a alto en A.</a:t>
            </a:r>
            <a:endParaRPr lang="es-CO"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000" dirty="0">
                <a:latin typeface="+mj-lt"/>
                <a:ea typeface="Times New Roman" panose="02020603050405020304" pitchFamily="18" charset="0"/>
                <a:cs typeface="Times New Roman" panose="02020603050405020304" pitchFamily="18" charset="0"/>
              </a:rPr>
              <a:t> </a:t>
            </a:r>
            <a:endParaRPr lang="es-CO"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700" dirty="0">
                <a:solidFill>
                  <a:srgbClr val="000000"/>
                </a:solidFill>
                <a:latin typeface="+mj-lt"/>
                <a:ea typeface="Times New Roman" panose="02020603050405020304" pitchFamily="18" charset="0"/>
                <a:cs typeface="Times New Roman" panose="02020603050405020304" pitchFamily="18" charset="0"/>
              </a:rPr>
              <a:t>La segunda combinación dice que el circuito se dispara siempre y cuando la entrada A presente un nivel bajo (0), la entrada R un nivel alto y la entrada B presente una transición de bajo a alto.</a:t>
            </a:r>
            <a:endParaRPr lang="es-CO"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000" dirty="0">
                <a:latin typeface="+mj-lt"/>
                <a:ea typeface="Times New Roman" panose="02020603050405020304" pitchFamily="18" charset="0"/>
                <a:cs typeface="Times New Roman" panose="02020603050405020304" pitchFamily="18" charset="0"/>
              </a:rPr>
              <a:t> </a:t>
            </a:r>
            <a:endParaRPr lang="es-CO"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700" dirty="0">
                <a:solidFill>
                  <a:srgbClr val="000000"/>
                </a:solidFill>
                <a:latin typeface="+mj-lt"/>
                <a:ea typeface="Times New Roman" panose="02020603050405020304" pitchFamily="18" charset="0"/>
                <a:cs typeface="Times New Roman" panose="02020603050405020304" pitchFamily="18" charset="0"/>
              </a:rPr>
              <a:t>La tercera combinación de la tabla de verdad muestra que si A tiene un nivel bajo (0), B un nivel alto (1), mientras que la transición en R se encuentra de bajo a alto, el circuito también se disparará.</a:t>
            </a:r>
            <a:endParaRPr lang="es-CO"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000" dirty="0">
                <a:latin typeface="+mj-lt"/>
                <a:ea typeface="Times New Roman" panose="02020603050405020304" pitchFamily="18" charset="0"/>
                <a:cs typeface="Times New Roman" panose="02020603050405020304" pitchFamily="18" charset="0"/>
              </a:rPr>
              <a:t> </a:t>
            </a:r>
            <a:endParaRPr lang="es-CO"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CO" sz="1700" dirty="0">
                <a:solidFill>
                  <a:srgbClr val="000000"/>
                </a:solidFill>
                <a:latin typeface="+mj-lt"/>
                <a:ea typeface="Times New Roman" panose="02020603050405020304" pitchFamily="18" charset="0"/>
                <a:cs typeface="Times New Roman" panose="02020603050405020304" pitchFamily="18" charset="0"/>
              </a:rPr>
              <a:t>Las dos últimas combinaciones de la tabla de verdad muestran la desactivación directa del circuito, independientemente que los niveles (alto o bajo) que asuman las entradas A y B, y siempre que la entrada R presente un nivel bajo (0) o tenga una transición de alto a bajo</a:t>
            </a:r>
            <a:r>
              <a:rPr lang="es-CO" sz="1700" dirty="0" smtClean="0">
                <a:solidFill>
                  <a:srgbClr val="000000"/>
                </a:solidFill>
                <a:latin typeface="+mj-lt"/>
                <a:ea typeface="Times New Roman" panose="02020603050405020304" pitchFamily="18" charset="0"/>
                <a:cs typeface="Times New Roman" panose="02020603050405020304" pitchFamily="18" charset="0"/>
              </a:rPr>
              <a:t>.</a:t>
            </a:r>
            <a:r>
              <a:rPr lang="es-CO" sz="1700" dirty="0">
                <a:latin typeface="+mj-lt"/>
                <a:ea typeface="Times New Roman" panose="02020603050405020304" pitchFamily="18" charset="0"/>
                <a:cs typeface="Times New Roman" panose="02020603050405020304" pitchFamily="18" charset="0"/>
              </a:rPr>
              <a:t> </a:t>
            </a:r>
            <a:endParaRPr lang="es-CO" sz="1700" dirty="0">
              <a:latin typeface="+mj-lt"/>
              <a:ea typeface="Calibri" panose="020F0502020204030204" pitchFamily="34" charset="0"/>
              <a:cs typeface="Times New Roman" panose="02020603050405020304" pitchFamily="18" charset="0"/>
            </a:endParaRPr>
          </a:p>
        </p:txBody>
      </p:sp>
      <p:pic>
        <p:nvPicPr>
          <p:cNvPr id="4" name="Imagen 3" descr="https://lh6.googleusercontent.com/t1BN_E4Dgm75mZm6Sf5KCWGs_jN2Keuaeg16opHWstRY9udxfyA2rK86xbRSjuarz_t4DHUrbY4g3AHbkEv0XNPGgMZ7UrWDBL6I0_bN6kBCrM3oibFba5N9iA"/>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72064" y="1052736"/>
            <a:ext cx="5112568" cy="4752528"/>
          </a:xfrm>
          <a:prstGeom prst="rect">
            <a:avLst/>
          </a:prstGeom>
          <a:noFill/>
          <a:ln>
            <a:noFill/>
          </a:ln>
        </p:spPr>
      </p:pic>
    </p:spTree>
    <p:extLst>
      <p:ext uri="{BB962C8B-B14F-4D97-AF65-F5344CB8AC3E}">
        <p14:creationId xmlns:p14="http://schemas.microsoft.com/office/powerpoint/2010/main" val="368581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000"/>
                                        <p:tgtEl>
                                          <p:spTgt spid="2"/>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sp>
        <p:nvSpPr>
          <p:cNvPr id="2" name="Rectángulo 1"/>
          <p:cNvSpPr/>
          <p:nvPr/>
        </p:nvSpPr>
        <p:spPr>
          <a:xfrm>
            <a:off x="335360" y="908720"/>
            <a:ext cx="11089232" cy="3055965"/>
          </a:xfrm>
          <a:prstGeom prst="rect">
            <a:avLst/>
          </a:prstGeom>
        </p:spPr>
        <p:txBody>
          <a:bodyPr wrap="square">
            <a:spAutoFit/>
          </a:bodyPr>
          <a:lstStyle/>
          <a:p>
            <a:pPr algn="just">
              <a:lnSpc>
                <a:spcPct val="107000"/>
              </a:lnSpc>
              <a:spcAft>
                <a:spcPts val="0"/>
              </a:spcAft>
            </a:pPr>
            <a:r>
              <a:rPr lang="es-CO" dirty="0">
                <a:solidFill>
                  <a:srgbClr val="000000"/>
                </a:solidFill>
                <a:ea typeface="Times New Roman" panose="02020603050405020304" pitchFamily="18" charset="0"/>
                <a:cs typeface="Times New Roman" panose="02020603050405020304" pitchFamily="18" charset="0"/>
              </a:rPr>
              <a:t>La ecuación lógica para la entrada de disparo (T) es:</a:t>
            </a:r>
            <a:endParaRPr lang="es-CO" sz="1600" dirty="0">
              <a:ea typeface="Calibri" panose="020F0502020204030204" pitchFamily="34" charset="0"/>
              <a:cs typeface="Times New Roman" panose="02020603050405020304" pitchFamily="18" charset="0"/>
            </a:endParaRPr>
          </a:p>
          <a:p>
            <a:pPr>
              <a:lnSpc>
                <a:spcPct val="107000"/>
              </a:lnSpc>
              <a:spcAft>
                <a:spcPts val="0"/>
              </a:spcAft>
            </a:pPr>
            <a:r>
              <a:rPr lang="es-CO" dirty="0">
                <a:ea typeface="Times New Roman" panose="02020603050405020304" pitchFamily="18"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algn="ctr">
              <a:lnSpc>
                <a:spcPct val="107000"/>
              </a:lnSpc>
              <a:spcAft>
                <a:spcPts val="0"/>
              </a:spcAft>
            </a:pPr>
            <a:r>
              <a:rPr lang="en-US" b="1" dirty="0">
                <a:solidFill>
                  <a:srgbClr val="008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 = A x B x R</a:t>
            </a:r>
            <a:endParaRPr lang="es-CO" sz="1600" b="1" dirty="0">
              <a:solidFill>
                <a:srgbClr val="008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ea typeface="Times New Roman" panose="02020603050405020304" pitchFamily="18"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ea typeface="Times New Roman" panose="02020603050405020304" pitchFamily="18" charset="0"/>
                <a:cs typeface="Times New Roman" panose="02020603050405020304" pitchFamily="18" charset="0"/>
              </a:rPr>
              <a:t>Este circuito se disparará cada vez que exista una transición de bajo a alto en T, o sea que es un monoestable </a:t>
            </a:r>
            <a:r>
              <a:rPr lang="es-CO" dirty="0" err="1">
                <a:solidFill>
                  <a:srgbClr val="000000"/>
                </a:solidFill>
                <a:ea typeface="Times New Roman" panose="02020603050405020304" pitchFamily="18" charset="0"/>
                <a:cs typeface="Times New Roman" panose="02020603050405020304" pitchFamily="18" charset="0"/>
              </a:rPr>
              <a:t>redisparable</a:t>
            </a:r>
            <a:r>
              <a:rPr lang="es-CO" dirty="0">
                <a:solidFill>
                  <a:srgbClr val="000000"/>
                </a:solidFill>
                <a:ea typeface="Times New Roman" panose="02020603050405020304" pitchFamily="18" charset="0"/>
                <a:cs typeface="Times New Roman" panose="02020603050405020304" pitchFamily="18" charset="0"/>
              </a:rPr>
              <a:t>.</a:t>
            </a:r>
            <a:endParaRPr lang="es-CO" sz="1600" dirty="0">
              <a:ea typeface="Calibri" panose="020F0502020204030204" pitchFamily="34" charset="0"/>
              <a:cs typeface="Times New Roman" panose="02020603050405020304" pitchFamily="18" charset="0"/>
            </a:endParaRPr>
          </a:p>
          <a:p>
            <a:pPr>
              <a:lnSpc>
                <a:spcPct val="107000"/>
              </a:lnSpc>
              <a:spcAft>
                <a:spcPts val="0"/>
              </a:spcAft>
            </a:pPr>
            <a:r>
              <a:rPr lang="es-CO" dirty="0">
                <a:ea typeface="Times New Roman" panose="02020603050405020304" pitchFamily="18"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algn="just">
              <a:lnSpc>
                <a:spcPct val="107000"/>
              </a:lnSpc>
              <a:spcAft>
                <a:spcPts val="0"/>
              </a:spcAft>
            </a:pPr>
            <a:r>
              <a:rPr lang="es-CO" dirty="0">
                <a:solidFill>
                  <a:srgbClr val="000000"/>
                </a:solidFill>
                <a:ea typeface="Times New Roman" panose="02020603050405020304" pitchFamily="18" charset="0"/>
                <a:cs typeface="Times New Roman" panose="02020603050405020304" pitchFamily="18" charset="0"/>
              </a:rPr>
              <a:t>El ancho del pulso para este circuito se encuentra determinado por la siguiente ecuación:</a:t>
            </a:r>
            <a:endParaRPr lang="es-CO" sz="1600" dirty="0">
              <a:ea typeface="Calibri" panose="020F0502020204030204" pitchFamily="34" charset="0"/>
              <a:cs typeface="Times New Roman" panose="02020603050405020304" pitchFamily="18" charset="0"/>
            </a:endParaRPr>
          </a:p>
          <a:p>
            <a:pPr>
              <a:lnSpc>
                <a:spcPct val="107000"/>
              </a:lnSpc>
              <a:spcAft>
                <a:spcPts val="0"/>
              </a:spcAft>
            </a:pPr>
            <a:r>
              <a:rPr lang="es-CO" dirty="0">
                <a:ea typeface="Times New Roman" panose="02020603050405020304" pitchFamily="18"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algn="ctr">
              <a:lnSpc>
                <a:spcPct val="107000"/>
              </a:lnSpc>
              <a:spcAft>
                <a:spcPts val="0"/>
              </a:spcAft>
            </a:pPr>
            <a:r>
              <a:rPr lang="es-CO" b="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 = 0,33 x R X C (</a:t>
            </a:r>
            <a:r>
              <a:rPr lang="es-CO" b="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Seg</a:t>
            </a:r>
            <a:r>
              <a:rPr lang="es-CO" b="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a:t>
            </a:r>
            <a:endParaRPr lang="es-CO" sz="16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130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2"/>
          <p:cNvSpPr>
            <a:spLocks noGrp="1"/>
          </p:cNvSpPr>
          <p:nvPr>
            <p:ph idx="1"/>
          </p:nvPr>
        </p:nvSpPr>
        <p:spPr>
          <a:xfrm>
            <a:off x="223710" y="1550729"/>
            <a:ext cx="11677128" cy="1616467"/>
          </a:xfrm>
        </p:spPr>
        <p:txBody>
          <a:bodyPr/>
          <a:lstStyle/>
          <a:p>
            <a:pPr algn="just">
              <a:buClr>
                <a:srgbClr val="FF0000"/>
              </a:buClr>
            </a:pPr>
            <a:r>
              <a:rPr lang="es-CO" sz="2000" dirty="0" smtClean="0"/>
              <a:t>El circuito integrado más conocido que se puede configurar como multivibrador monoestable o como </a:t>
            </a:r>
            <a:r>
              <a:rPr lang="es-CO" sz="2000" dirty="0" err="1" smtClean="0"/>
              <a:t>astable</a:t>
            </a:r>
            <a:r>
              <a:rPr lang="es-CO" sz="2000" dirty="0" smtClean="0"/>
              <a:t> es el IC555.</a:t>
            </a:r>
          </a:p>
          <a:p>
            <a:pPr algn="just">
              <a:buClr>
                <a:srgbClr val="FF0000"/>
              </a:buClr>
            </a:pPr>
            <a:r>
              <a:rPr lang="es-CO" sz="2000" dirty="0">
                <a:ea typeface="Times New Roman" panose="02020603050405020304" pitchFamily="18" charset="0"/>
                <a:cs typeface="Times New Roman" panose="02020603050405020304" pitchFamily="18" charset="0"/>
              </a:rPr>
              <a:t>El 556 es un circuito integrado con 2 temporizadores tipo 555 en un solo chip de 14 pines y el 558 es un I.C con 4 temporizadores tipo 555 en un solo chip de </a:t>
            </a:r>
            <a:r>
              <a:rPr lang="es-CO" sz="2000" dirty="0" smtClean="0">
                <a:ea typeface="Times New Roman" panose="02020603050405020304" pitchFamily="18" charset="0"/>
                <a:cs typeface="Times New Roman" panose="02020603050405020304" pitchFamily="18" charset="0"/>
              </a:rPr>
              <a:t>16 </a:t>
            </a:r>
            <a:r>
              <a:rPr lang="es-CO" sz="2000" dirty="0">
                <a:ea typeface="Times New Roman" panose="02020603050405020304" pitchFamily="18" charset="0"/>
                <a:cs typeface="Times New Roman" panose="02020603050405020304" pitchFamily="18" charset="0"/>
              </a:rPr>
              <a:t>pines. </a:t>
            </a:r>
            <a:endParaRPr lang="es-CO" sz="2000" dirty="0">
              <a:latin typeface="Times New Roman" panose="02020603050405020304" pitchFamily="18" charset="0"/>
              <a:ea typeface="Times New Roman" panose="02020603050405020304" pitchFamily="18" charset="0"/>
            </a:endParaRPr>
          </a:p>
          <a:p>
            <a:pPr algn="just">
              <a:buClr>
                <a:srgbClr val="FF0000"/>
              </a:buClr>
            </a:pPr>
            <a:endParaRPr lang="es-CO" sz="2000" dirty="0" smtClean="0"/>
          </a:p>
          <a:p>
            <a:pPr marL="0" indent="0" algn="just">
              <a:buClr>
                <a:srgbClr val="FF0000"/>
              </a:buClr>
              <a:buNone/>
            </a:pPr>
            <a:endParaRPr lang="es-CO" sz="2200" dirty="0"/>
          </a:p>
        </p:txBody>
      </p:sp>
      <p:sp>
        <p:nvSpPr>
          <p:cNvPr id="7" name="Rectangle 2"/>
          <p:cNvSpPr txBox="1">
            <a:spLocks noChangeArrowheads="1"/>
          </p:cNvSpPr>
          <p:nvPr/>
        </p:nvSpPr>
        <p:spPr bwMode="auto">
          <a:xfrm>
            <a:off x="223710" y="188640"/>
            <a:ext cx="8229600" cy="63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l"/>
            <a:r>
              <a:rPr lang="es-CO" b="1" kern="0" dirty="0" smtClean="0">
                <a:solidFill>
                  <a:srgbClr val="FFFF00"/>
                </a:solidFill>
                <a:effectLst>
                  <a:outerShdw blurRad="38100" dist="38100" dir="2700000" algn="tl">
                    <a:srgbClr val="000000">
                      <a:alpha val="43137"/>
                    </a:srgbClr>
                  </a:outerShdw>
                </a:effectLst>
              </a:rPr>
              <a:t>MULTIVIBRADORES </a:t>
            </a:r>
            <a:r>
              <a:rPr lang="es-CO" sz="2000" b="1" kern="0" dirty="0" smtClean="0">
                <a:solidFill>
                  <a:srgbClr val="FFFF00"/>
                </a:solidFill>
                <a:effectLst>
                  <a:outerShdw blurRad="38100" dist="38100" dir="2700000" algn="tl">
                    <a:srgbClr val="000000">
                      <a:alpha val="43137"/>
                    </a:srgbClr>
                  </a:outerShdw>
                </a:effectLst>
              </a:rPr>
              <a:t>…</a:t>
            </a:r>
            <a:r>
              <a:rPr lang="es-CO" sz="2000" b="1" kern="0" dirty="0" err="1" smtClean="0">
                <a:solidFill>
                  <a:srgbClr val="FFFF00"/>
                </a:solidFill>
                <a:effectLst>
                  <a:outerShdw blurRad="38100" dist="38100" dir="2700000" algn="tl">
                    <a:srgbClr val="000000">
                      <a:alpha val="43137"/>
                    </a:srgbClr>
                  </a:outerShdw>
                </a:effectLst>
              </a:rPr>
              <a:t>cont</a:t>
            </a:r>
            <a:endParaRPr lang="es-CO" sz="2000" b="1" kern="0" dirty="0">
              <a:solidFill>
                <a:srgbClr val="FFFF00"/>
              </a:solidFill>
              <a:effectLst>
                <a:outerShdw blurRad="38100" dist="38100" dir="2700000" algn="tl">
                  <a:srgbClr val="000000">
                    <a:alpha val="43137"/>
                  </a:srgbClr>
                </a:outerShdw>
              </a:effectLst>
            </a:endParaRPr>
          </a:p>
        </p:txBody>
      </p:sp>
      <p:pic>
        <p:nvPicPr>
          <p:cNvPr id="5" name="Imagen 4"/>
          <p:cNvPicPr>
            <a:picLocks noChangeAspect="1"/>
          </p:cNvPicPr>
          <p:nvPr/>
        </p:nvPicPr>
        <p:blipFill>
          <a:blip r:embed="rId2"/>
          <a:stretch>
            <a:fillRect/>
          </a:stretch>
        </p:blipFill>
        <p:spPr>
          <a:xfrm rot="20166657">
            <a:off x="815253" y="3729614"/>
            <a:ext cx="2466975" cy="1847850"/>
          </a:xfrm>
          <a:prstGeom prst="rect">
            <a:avLst/>
          </a:prstGeom>
        </p:spPr>
      </p:pic>
      <p:pic>
        <p:nvPicPr>
          <p:cNvPr id="11" name="Imagen 10"/>
          <p:cNvPicPr>
            <a:picLocks noChangeAspect="1"/>
          </p:cNvPicPr>
          <p:nvPr/>
        </p:nvPicPr>
        <p:blipFill>
          <a:blip r:embed="rId3"/>
          <a:stretch>
            <a:fillRect/>
          </a:stretch>
        </p:blipFill>
        <p:spPr>
          <a:xfrm>
            <a:off x="4799856" y="3697093"/>
            <a:ext cx="2466975" cy="1857375"/>
          </a:xfrm>
          <a:prstGeom prst="rect">
            <a:avLst/>
          </a:prstGeom>
        </p:spPr>
      </p:pic>
      <p:pic>
        <p:nvPicPr>
          <p:cNvPr id="13" name="Imagen 12"/>
          <p:cNvPicPr>
            <a:picLocks noChangeAspect="1"/>
          </p:cNvPicPr>
          <p:nvPr/>
        </p:nvPicPr>
        <p:blipFill>
          <a:blip r:embed="rId4"/>
          <a:stretch>
            <a:fillRect/>
          </a:stretch>
        </p:blipFill>
        <p:spPr>
          <a:xfrm rot="1776101">
            <a:off x="8829545" y="3675822"/>
            <a:ext cx="2466975" cy="1857375"/>
          </a:xfrm>
          <a:prstGeom prst="rect">
            <a:avLst/>
          </a:prstGeom>
        </p:spPr>
      </p:pic>
      <p:sp>
        <p:nvSpPr>
          <p:cNvPr id="8" name="Rectángulo 7"/>
          <p:cNvSpPr/>
          <p:nvPr/>
        </p:nvSpPr>
        <p:spPr>
          <a:xfrm>
            <a:off x="225737" y="940510"/>
            <a:ext cx="11233248" cy="397738"/>
          </a:xfrm>
          <a:prstGeom prst="rect">
            <a:avLst/>
          </a:prstGeom>
        </p:spPr>
        <p:txBody>
          <a:bodyPr wrap="square">
            <a:spAutoFit/>
          </a:bodyPr>
          <a:lstStyle/>
          <a:p>
            <a:pPr marL="182880" indent="-182880" algn="just">
              <a:lnSpc>
                <a:spcPct val="107000"/>
              </a:lnSpc>
              <a:spcAft>
                <a:spcPts val="0"/>
              </a:spcAft>
            </a:pPr>
            <a:r>
              <a:rPr lang="es-CO" sz="2000" b="1" dirty="0">
                <a:solidFill>
                  <a:srgbClr val="FF000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MONOESTABLE REDISPARABLE </a:t>
            </a:r>
            <a:r>
              <a:rPr lang="es-CO" sz="2000" b="1" dirty="0" smtClean="0">
                <a:solidFill>
                  <a:srgbClr val="FF000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555:</a:t>
            </a:r>
            <a:endParaRPr lang="es-CO" sz="2000" b="1" dirty="0">
              <a:solidFill>
                <a:srgbClr val="FF0000"/>
              </a:solidFill>
              <a:effectLst>
                <a:outerShdw blurRad="38100" dist="38100" dir="2700000" algn="tl">
                  <a:srgbClr val="000000">
                    <a:alpha val="43137"/>
                  </a:srgbClr>
                </a:outerShdw>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50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1000"/>
                                        <p:tgtEl>
                                          <p:spTgt spid="8"/>
                                        </p:tgtEl>
                                      </p:cBhvr>
                                    </p:animEffect>
                                  </p:childTnLst>
                                </p:cTn>
                              </p:par>
                            </p:childTnLst>
                          </p:cTn>
                        </p:par>
                        <p:par>
                          <p:cTn id="12" fill="hold">
                            <p:stCondLst>
                              <p:cond delay="2000"/>
                            </p:stCondLst>
                            <p:childTnLst>
                              <p:par>
                                <p:cTn id="13" presetID="47" presetClass="entr" presetSubtype="0" fill="hold"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1000"/>
                                        <p:tgtEl>
                                          <p:spTgt spid="6">
                                            <p:txEl>
                                              <p:pRg st="0" end="0"/>
                                            </p:txEl>
                                          </p:spTgt>
                                        </p:tgtEl>
                                      </p:cBhvr>
                                    </p:animEffect>
                                    <p:anim calcmode="lin" valueType="num">
                                      <p:cBhvr>
                                        <p:cTn id="1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3000"/>
                            </p:stCondLst>
                            <p:childTnLst>
                              <p:par>
                                <p:cTn id="19" presetID="31"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 calcmode="lin" valueType="num">
                                      <p:cBhvr>
                                        <p:cTn id="23" dur="1000" fill="hold"/>
                                        <p:tgtEl>
                                          <p:spTgt spid="5"/>
                                        </p:tgtEl>
                                        <p:attrNameLst>
                                          <p:attrName>style.rotation</p:attrName>
                                        </p:attrNameLst>
                                      </p:cBhvr>
                                      <p:tavLst>
                                        <p:tav tm="0">
                                          <p:val>
                                            <p:fltVal val="90"/>
                                          </p:val>
                                        </p:tav>
                                        <p:tav tm="100000">
                                          <p:val>
                                            <p:fltVal val="0"/>
                                          </p:val>
                                        </p:tav>
                                      </p:tavLst>
                                    </p:anim>
                                    <p:animEffect transition="in" filter="fade">
                                      <p:cBhvr>
                                        <p:cTn id="24" dur="1000"/>
                                        <p:tgtEl>
                                          <p:spTgt spid="5"/>
                                        </p:tgtEl>
                                      </p:cBhvr>
                                    </p:animEffect>
                                  </p:childTnLst>
                                </p:cTn>
                              </p:par>
                            </p:childTnLst>
                          </p:cTn>
                        </p:par>
                        <p:par>
                          <p:cTn id="25" fill="hold">
                            <p:stCondLst>
                              <p:cond delay="4000"/>
                            </p:stCondLst>
                            <p:childTnLst>
                              <p:par>
                                <p:cTn id="26" presetID="47" presetClass="entr" presetSubtype="0" fill="hold" nodeType="after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fade">
                                      <p:cBhvr>
                                        <p:cTn id="28" dur="1000"/>
                                        <p:tgtEl>
                                          <p:spTgt spid="6">
                                            <p:txEl>
                                              <p:pRg st="1" end="1"/>
                                            </p:txEl>
                                          </p:spTgt>
                                        </p:tgtEl>
                                      </p:cBhvr>
                                    </p:animEffect>
                                    <p:anim calcmode="lin" valueType="num">
                                      <p:cBhvr>
                                        <p:cTn id="29"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0"/>
                            </p:stCondLst>
                            <p:childTnLst>
                              <p:par>
                                <p:cTn id="32" presetID="31" presetClass="entr" presetSubtype="0" fill="hold" nodeType="after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p:cTn id="34" dur="1000" fill="hold"/>
                                        <p:tgtEl>
                                          <p:spTgt spid="11"/>
                                        </p:tgtEl>
                                        <p:attrNameLst>
                                          <p:attrName>ppt_w</p:attrName>
                                        </p:attrNameLst>
                                      </p:cBhvr>
                                      <p:tavLst>
                                        <p:tav tm="0">
                                          <p:val>
                                            <p:fltVal val="0"/>
                                          </p:val>
                                        </p:tav>
                                        <p:tav tm="100000">
                                          <p:val>
                                            <p:strVal val="#ppt_w"/>
                                          </p:val>
                                        </p:tav>
                                      </p:tavLst>
                                    </p:anim>
                                    <p:anim calcmode="lin" valueType="num">
                                      <p:cBhvr>
                                        <p:cTn id="35" dur="1000" fill="hold"/>
                                        <p:tgtEl>
                                          <p:spTgt spid="11"/>
                                        </p:tgtEl>
                                        <p:attrNameLst>
                                          <p:attrName>ppt_h</p:attrName>
                                        </p:attrNameLst>
                                      </p:cBhvr>
                                      <p:tavLst>
                                        <p:tav tm="0">
                                          <p:val>
                                            <p:fltVal val="0"/>
                                          </p:val>
                                        </p:tav>
                                        <p:tav tm="100000">
                                          <p:val>
                                            <p:strVal val="#ppt_h"/>
                                          </p:val>
                                        </p:tav>
                                      </p:tavLst>
                                    </p:anim>
                                    <p:anim calcmode="lin" valueType="num">
                                      <p:cBhvr>
                                        <p:cTn id="36" dur="1000" fill="hold"/>
                                        <p:tgtEl>
                                          <p:spTgt spid="11"/>
                                        </p:tgtEl>
                                        <p:attrNameLst>
                                          <p:attrName>style.rotation</p:attrName>
                                        </p:attrNameLst>
                                      </p:cBhvr>
                                      <p:tavLst>
                                        <p:tav tm="0">
                                          <p:val>
                                            <p:fltVal val="90"/>
                                          </p:val>
                                        </p:tav>
                                        <p:tav tm="100000">
                                          <p:val>
                                            <p:fltVal val="0"/>
                                          </p:val>
                                        </p:tav>
                                      </p:tavLst>
                                    </p:anim>
                                    <p:animEffect transition="in" filter="fade">
                                      <p:cBhvr>
                                        <p:cTn id="37" dur="1000"/>
                                        <p:tgtEl>
                                          <p:spTgt spid="11"/>
                                        </p:tgtEl>
                                      </p:cBhvr>
                                    </p:animEffect>
                                  </p:childTnLst>
                                </p:cTn>
                              </p:par>
                            </p:childTnLst>
                          </p:cTn>
                        </p:par>
                        <p:par>
                          <p:cTn id="38" fill="hold">
                            <p:stCondLst>
                              <p:cond delay="6000"/>
                            </p:stCondLst>
                            <p:childTnLst>
                              <p:par>
                                <p:cTn id="39" presetID="31" presetClass="entr" presetSubtype="0" fill="hold" nodeType="after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1000" fill="hold"/>
                                        <p:tgtEl>
                                          <p:spTgt spid="13"/>
                                        </p:tgtEl>
                                        <p:attrNameLst>
                                          <p:attrName>ppt_w</p:attrName>
                                        </p:attrNameLst>
                                      </p:cBhvr>
                                      <p:tavLst>
                                        <p:tav tm="0">
                                          <p:val>
                                            <p:fltVal val="0"/>
                                          </p:val>
                                        </p:tav>
                                        <p:tav tm="100000">
                                          <p:val>
                                            <p:strVal val="#ppt_w"/>
                                          </p:val>
                                        </p:tav>
                                      </p:tavLst>
                                    </p:anim>
                                    <p:anim calcmode="lin" valueType="num">
                                      <p:cBhvr>
                                        <p:cTn id="42" dur="1000" fill="hold"/>
                                        <p:tgtEl>
                                          <p:spTgt spid="13"/>
                                        </p:tgtEl>
                                        <p:attrNameLst>
                                          <p:attrName>ppt_h</p:attrName>
                                        </p:attrNameLst>
                                      </p:cBhvr>
                                      <p:tavLst>
                                        <p:tav tm="0">
                                          <p:val>
                                            <p:fltVal val="0"/>
                                          </p:val>
                                        </p:tav>
                                        <p:tav tm="100000">
                                          <p:val>
                                            <p:strVal val="#ppt_h"/>
                                          </p:val>
                                        </p:tav>
                                      </p:tavLst>
                                    </p:anim>
                                    <p:anim calcmode="lin" valueType="num">
                                      <p:cBhvr>
                                        <p:cTn id="43" dur="1000" fill="hold"/>
                                        <p:tgtEl>
                                          <p:spTgt spid="13"/>
                                        </p:tgtEl>
                                        <p:attrNameLst>
                                          <p:attrName>style.rotation</p:attrName>
                                        </p:attrNameLst>
                                      </p:cBhvr>
                                      <p:tavLst>
                                        <p:tav tm="0">
                                          <p:val>
                                            <p:fltVal val="90"/>
                                          </p:val>
                                        </p:tav>
                                        <p:tav tm="100000">
                                          <p:val>
                                            <p:fltVal val="0"/>
                                          </p:val>
                                        </p:tav>
                                      </p:tavLst>
                                    </p:anim>
                                    <p:animEffect transition="in" filter="fade">
                                      <p:cBhvr>
                                        <p:cTn id="4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e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a d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e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e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e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e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e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e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e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e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ción1.pptx" id="{F8F1433B-4823-4593-BD14-B96B915A9C7D}" vid="{3EA43F45-88E0-4AC4-A075-82C50347DFB3}"/>
    </a:ext>
  </a:extLst>
</a:theme>
</file>

<file path=docProps/app.xml><?xml version="1.0" encoding="utf-8"?>
<Properties xmlns="http://schemas.openxmlformats.org/officeDocument/2006/extended-properties" xmlns:vt="http://schemas.openxmlformats.org/officeDocument/2006/docPropsVTypes">
  <Template>Presentación1</Template>
  <TotalTime>994</TotalTime>
  <Words>942</Words>
  <Application>Microsoft Office PowerPoint</Application>
  <PresentationFormat>Panorámica</PresentationFormat>
  <Paragraphs>127</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Cambria Math</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Compuertas Lógicas</dc:title>
  <dc:creator>Oscar Ignacio Botero Henao</dc:creator>
  <cp:lastModifiedBy>Oscar Botero</cp:lastModifiedBy>
  <cp:revision>478</cp:revision>
  <dcterms:created xsi:type="dcterms:W3CDTF">2015-06-25T18:20:08Z</dcterms:created>
  <dcterms:modified xsi:type="dcterms:W3CDTF">2017-08-23T07:54:13Z</dcterms:modified>
</cp:coreProperties>
</file>