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7" r:id="rId8"/>
    <p:sldId id="269" r:id="rId9"/>
    <p:sldId id="270" r:id="rId10"/>
    <p:sldId id="268" r:id="rId11"/>
  </p:sldIdLst>
  <p:sldSz cx="9144000" cy="6858000" type="screen4x3"/>
  <p:notesSz cx="6858000" cy="9144000"/>
  <p:defaultTextStyle>
    <a:defPPr>
      <a:defRPr lang="es-C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KwcdLleD7ZF7jlN1XXk3ZA==" hashData="0uwqCYhl4BiEJGGz6cWyAeGtRcCgmavZ8glqJgiI++cSEd/Bv3YEx1NxdArbbV6MN7SRxl+VaaIZPWtI7Rdkng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FD043D-9367-4C01-B2A5-3E5122CE978E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50057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3AAE7A-05FD-407E-BA10-3F596F91881C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7388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60A82-CE94-4F1F-A812-4FEC13E57BDB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3947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55A13F-9E66-4077-A19F-2AC211167E42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9389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48869-DA89-4011-A411-13C06DF8BE39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91731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9E6CAD-0E45-46E9-95AC-45755B4E3434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97532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7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2C9FB7-96A3-43BA-92D6-F18BC8FE45FD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8563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E77A0-11D9-4383-A5AD-27584CAD50C9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42547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82D089-8D57-4CFD-90A8-585B25E38764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19433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807978-DA77-49DA-B59A-CB87992FD8F1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95451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449EB2-5CA7-4880-B603-16542B07344A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4457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O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O" smtClean="0"/>
              <a:t>Haga clic para modificar el estilo de texto del patrón</a:t>
            </a:r>
          </a:p>
          <a:p>
            <a:pPr lvl="1"/>
            <a:r>
              <a:rPr lang="es-CO" smtClean="0"/>
              <a:t>Segundo nivel</a:t>
            </a:r>
          </a:p>
          <a:p>
            <a:pPr lvl="2"/>
            <a:r>
              <a:rPr lang="es-CO" smtClean="0"/>
              <a:t>Tercer nivel</a:t>
            </a:r>
          </a:p>
          <a:p>
            <a:pPr lvl="3"/>
            <a:r>
              <a:rPr lang="es-CO" smtClean="0"/>
              <a:t>Cuarto nivel</a:t>
            </a:r>
          </a:p>
          <a:p>
            <a:pPr lvl="4"/>
            <a:r>
              <a:rPr lang="es-CO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C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C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B794AE6-E456-42C3-A824-A862BC1FC603}" type="slidenum">
              <a:rPr lang="es-CO"/>
              <a:pPr/>
              <a:t>‹Nº›</a:t>
            </a:fld>
            <a:endParaRPr lang="es-CO"/>
          </a:p>
        </p:txBody>
      </p:sp>
      <p:pic>
        <p:nvPicPr>
          <p:cNvPr id="1032" name="Picture 8" descr="untitled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bamboo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92"/>
          <a:stretch>
            <a:fillRect/>
          </a:stretch>
        </p:blipFill>
        <p:spPr bwMode="ltGray">
          <a:xfrm>
            <a:off x="0" y="6092827"/>
            <a:ext cx="9144000" cy="76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Logo66_oscar"/>
          <p:cNvPicPr>
            <a:picLocks noChangeAspect="1" noChangeArrowheads="1" noCrop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4" y="188913"/>
            <a:ext cx="657225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91244" y="5301208"/>
            <a:ext cx="5072609" cy="622920"/>
          </a:xfrm>
        </p:spPr>
        <p:txBody>
          <a:bodyPr/>
          <a:lstStyle/>
          <a:p>
            <a:r>
              <a:rPr lang="es-CO" sz="32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29997" dir="5400000" sy="-100000" algn="bl" rotWithShape="0"/>
                </a:effectLst>
              </a:rPr>
              <a:t>Oscar Ignacio Botero H.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07504" y="867484"/>
            <a:ext cx="8856984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800" dirty="0">
                <a:ln w="0"/>
                <a:gradFill>
                  <a:gsLst>
                    <a:gs pos="66000">
                      <a:srgbClr val="C00000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33000">
                      <a:srgbClr val="00B050"/>
                    </a:gs>
                    <a:gs pos="100000">
                      <a:srgbClr val="E0F1F2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GLOSARIO </a:t>
            </a:r>
            <a:r>
              <a:rPr lang="es-ES" sz="4800" dirty="0" smtClean="0">
                <a:ln w="0"/>
                <a:gradFill>
                  <a:gsLst>
                    <a:gs pos="66000">
                      <a:srgbClr val="C00000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33000">
                      <a:srgbClr val="00B050"/>
                    </a:gs>
                    <a:gs pos="100000">
                      <a:srgbClr val="E0F1F2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DIGITALES</a:t>
            </a:r>
          </a:p>
          <a:p>
            <a:pPr algn="ctr"/>
            <a:r>
              <a:rPr lang="es-ES" sz="4800" dirty="0" smtClean="0">
                <a:ln w="0"/>
                <a:gradFill>
                  <a:gsLst>
                    <a:gs pos="66000">
                      <a:srgbClr val="C00000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33000">
                      <a:srgbClr val="00B050"/>
                    </a:gs>
                    <a:gs pos="100000">
                      <a:srgbClr val="E0F1F2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FAMILIAS LÓGICAS</a:t>
            </a:r>
          </a:p>
          <a:p>
            <a:pPr algn="ctr"/>
            <a:r>
              <a:rPr lang="es-ES" sz="4800" dirty="0" smtClean="0">
                <a:ln w="0"/>
                <a:gradFill>
                  <a:gsLst>
                    <a:gs pos="66000">
                      <a:srgbClr val="C00000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33000">
                      <a:srgbClr val="00B050"/>
                    </a:gs>
                    <a:gs pos="100000">
                      <a:srgbClr val="E0F1F2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EVOLUCIÓN Q AL IC</a:t>
            </a:r>
          </a:p>
          <a:p>
            <a:pPr algn="ctr"/>
            <a:r>
              <a:rPr lang="es-ES" sz="4800" dirty="0" smtClean="0">
                <a:ln w="0"/>
                <a:gradFill>
                  <a:gsLst>
                    <a:gs pos="66000">
                      <a:srgbClr val="C00000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33000">
                      <a:srgbClr val="00B050"/>
                    </a:gs>
                    <a:gs pos="100000">
                      <a:srgbClr val="E0F1F2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CONFIGURACIÓN DIPSUICHE</a:t>
            </a:r>
            <a:endParaRPr lang="es-ES" sz="4800" dirty="0">
              <a:ln w="0"/>
              <a:gradFill>
                <a:gsLst>
                  <a:gs pos="66000">
                    <a:srgbClr val="C00000"/>
                  </a:gs>
                  <a:gs pos="100000">
                    <a:schemeClr val="accent1">
                      <a:lumMod val="45000"/>
                      <a:lumOff val="55000"/>
                    </a:schemeClr>
                  </a:gs>
                  <a:gs pos="33000">
                    <a:srgbClr val="00B050"/>
                  </a:gs>
                  <a:gs pos="100000">
                    <a:srgbClr val="E0F1F2"/>
                  </a:gs>
                  <a:gs pos="100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907703" y="4839543"/>
            <a:ext cx="52565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Tecnología Sistemas Mecatrónicos</a:t>
            </a:r>
            <a:endParaRPr lang="es-CO" sz="2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  <p:bldP spid="2" grpId="0" build="p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51520" y="2564904"/>
            <a:ext cx="408637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FFF00"/>
                    </a:gs>
                    <a:gs pos="90265">
                      <a:srgbClr val="008000"/>
                    </a:gs>
                    <a:gs pos="56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dist="38100" dir="2700000" algn="tl" rotWithShape="0">
                    <a:schemeClr val="accent2"/>
                  </a:outerShdw>
                </a:effectLst>
              </a:rPr>
              <a:t>GRACIAS</a:t>
            </a:r>
            <a:endParaRPr lang="es-ES" sz="6600" b="1" cap="none" spc="0" dirty="0">
              <a:ln w="6600">
                <a:solidFill>
                  <a:schemeClr val="accent2"/>
                </a:solidFill>
                <a:prstDash val="solid"/>
              </a:ln>
              <a:gradFill>
                <a:gsLst>
                  <a:gs pos="0">
                    <a:srgbClr val="FFFF00"/>
                  </a:gs>
                  <a:gs pos="90265">
                    <a:srgbClr val="008000"/>
                  </a:gs>
                  <a:gs pos="56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635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243 0.00394 0.00538 0.00787 0.00764 0.01204 C 0.00903 0.01436 0.01111 0.02107 0.01163 0.02431 C 0.01215 0.02778 0.01232 0.03125 0.01284 0.03473 C 0.01354 0.0382 0.01458 0.04167 0.01545 0.04491 C 0.0184 0.05672 0.01475 0.04236 0.01944 0.0588 C 0.01979 0.06065 0.02014 0.06227 0.02066 0.06412 C 0.02153 0.0669 0.02239 0.06991 0.02326 0.07269 C 0.02378 0.07454 0.02413 0.07616 0.02465 0.07801 C 0.02534 0.08033 0.02639 0.08241 0.02725 0.08473 C 0.02778 0.08658 0.02778 0.08843 0.02847 0.09005 C 0.02951 0.0926 0.03107 0.09468 0.03246 0.09699 C 0.03472 0.10903 0.03212 0.09908 0.0375 0.11088 C 0.04323 0.12292 0.03663 0.11297 0.04409 0.12292 C 0.04757 0.13704 0.04149 0.11505 0.05312 0.13843 C 0.05399 0.14028 0.05503 0.1419 0.05573 0.14375 C 0.05677 0.14584 0.05712 0.14861 0.05833 0.1507 C 0.06146 0.15556 0.06528 0.15996 0.06875 0.16436 C 0.075 0.17292 0.07187 0.16968 0.07778 0.17477 C 0.0842 0.1875 0.07569 0.17246 0.08559 0.18357 C 0.0868 0.18496 0.08698 0.18727 0.08819 0.18866 C 0.09375 0.19514 0.09462 0.19491 0.09982 0.19746 C 0.10694 0.20371 0.10243 0.2 0.11423 0.20764 C 0.11597 0.2088 0.11771 0.20973 0.11944 0.21111 C 0.12066 0.21227 0.12187 0.21389 0.12326 0.21459 C 0.1342 0.22107 0.12778 0.21505 0.1375 0.22153 C 0.14479 0.22639 0.13802 0.225 0.14791 0.22848 C 0.15052 0.2294 0.15312 0.22963 0.15573 0.23033 C 0.15746 0.23079 0.1592 0.23149 0.16094 0.23195 C 0.16302 0.23264 0.16528 0.23311 0.16736 0.2338 C 0.16875 0.23426 0.17014 0.23473 0.17135 0.23542 C 0.17344 0.23658 0.17552 0.2382 0.17778 0.23889 C 0.18159 0.24005 0.18559 0.24005 0.18958 0.24074 C 0.19219 0.24121 0.19462 0.2419 0.19722 0.24236 C 0.20156 0.24306 0.2059 0.24352 0.21024 0.24422 C 0.22899 0.24352 0.24757 0.24352 0.26614 0.24236 C 0.26753 0.24236 0.26875 0.24098 0.26996 0.24074 C 0.27222 0.23982 0.2743 0.23959 0.27656 0.23889 C 0.27951 0.23797 0.28264 0.23658 0.28559 0.23542 C 0.28732 0.23473 0.28906 0.23426 0.2908 0.2338 C 0.30312 0.22153 0.28923 0.2338 0.30121 0.22686 C 0.30347 0.22547 0.30538 0.22315 0.30764 0.22153 C 0.30972 0.22014 0.31198 0.21945 0.31423 0.21806 C 0.32378 0.2125 0.31528 0.21644 0.32326 0.21297 C 0.325 0.21111 0.32656 0.20926 0.32847 0.20764 C 0.33594 0.20162 0.33107 0.20649 0.3375 0.20255 C 0.34114 0.20047 0.34427 0.19723 0.34791 0.19561 C 0.3493 0.19514 0.35052 0.19445 0.35191 0.19399 C 0.35486 0.1926 0.35798 0.1919 0.36094 0.19051 C 0.36267 0.18959 0.36441 0.18797 0.36614 0.18704 C 0.37274 0.18311 0.37951 0.18102 0.38559 0.17477 C 0.38906 0.1713 0.39236 0.1676 0.396 0.16436 C 0.39722 0.16343 0.39861 0.16227 0.39982 0.16111 C 0.41267 0.14676 0.39618 0.16412 0.40642 0.1507 C 0.40746 0.14908 0.40903 0.14838 0.41024 0.14723 C 0.41788 0.13079 0.41441 0.13774 0.42066 0.12639 C 0.42361 0.11459 0.41944 0.12871 0.42708 0.11436 C 0.42795 0.11274 0.42778 0.11065 0.42847 0.10903 C 0.42916 0.10718 0.43021 0.10556 0.43107 0.10394 C 0.43142 0.10209 0.43177 0.10047 0.43229 0.09861 C 0.43316 0.0963 0.43437 0.09422 0.43489 0.09167 C 0.43611 0.08727 0.43663 0.08241 0.4375 0.07801 C 0.43784 0.07616 0.43854 0.07454 0.43889 0.07269 C 0.43975 0.06875 0.44062 0.06459 0.44149 0.06065 C 0.44236 0.05602 0.44305 0.05139 0.44409 0.04676 C 0.44444 0.04491 0.44496 0.04329 0.44531 0.04167 C 0.44583 0.03936 0.44618 0.03704 0.4467 0.03473 C 0.44739 0.03056 0.44826 0.02662 0.4493 0.02246 C 0.44965 0.02084 0.44982 0.01899 0.45052 0.01736 C 0.45156 0.01482 0.45312 0.01274 0.45451 0.01042 C 0.45503 -0.01713 0.45469 -0.05185 0.45712 -0.08125 C 0.45868 -0.10208 0.45764 -0.08287 0.45955 -0.09861 C 0.4651 -0.14305 0.46111 -0.12037 0.46475 -0.14027 C 0.46528 -0.14884 0.4651 -0.15764 0.46614 -0.1662 C 0.46649 -0.16921 0.46823 -0.17176 0.46875 -0.17476 C 0.46996 -0.18287 0.46944 -0.19143 0.47135 -0.19907 C 0.4717 -0.20069 0.47222 -0.20254 0.47257 -0.20416 C 0.47604 -0.22106 0.47309 -0.21365 0.47778 -0.22338 L 0.48038 -0.23379 C 0.4809 -0.23541 0.48073 -0.2375 0.48177 -0.23889 C 0.48732 -0.24629 0.48889 -0.25 0.49462 -0.25439 C 0.49635 -0.25578 0.49809 -0.25694 0.49982 -0.25787 C 0.50121 -0.25856 0.50243 -0.25902 0.50382 -0.25972 C 0.50937 -0.26458 0.51111 -0.26689 0.51684 -0.27014 C 0.51805 -0.27083 0.51927 -0.27152 0.52066 -0.27176 C 0.52153 -0.27199 0.52239 -0.27176 0.52326 -0.27176 L 0.52465 -0.27685 " pathEditMode="relative" ptsTypes="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GLOSARIO DIGITALES</a:t>
            </a:r>
            <a:endParaRPr lang="es-CO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124744"/>
            <a:ext cx="8784976" cy="5256584"/>
          </a:xfrm>
        </p:spPr>
        <p:txBody>
          <a:bodyPr/>
          <a:lstStyle/>
          <a:p>
            <a:pPr lvl="0" algn="just">
              <a:buClr>
                <a:srgbClr val="FF0000"/>
              </a:buClr>
            </a:pPr>
            <a:r>
              <a:rPr lang="es-CO" sz="2200" dirty="0"/>
              <a:t>BIT: es la mínima unidad de almacenamiento y se representa por un “0” o un “1” lógico.</a:t>
            </a:r>
          </a:p>
          <a:p>
            <a:pPr lvl="1" algn="just"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es-CO" sz="1800" dirty="0"/>
              <a:t>“0” es ausencia de señal</a:t>
            </a:r>
          </a:p>
          <a:p>
            <a:pPr lvl="1" algn="just"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es-CO" sz="1800" dirty="0"/>
              <a:t>“1” es presencia de señal</a:t>
            </a:r>
          </a:p>
          <a:p>
            <a:pPr marL="0" indent="0" algn="just">
              <a:buClr>
                <a:srgbClr val="FF0000"/>
              </a:buClr>
              <a:buNone/>
            </a:pPr>
            <a:r>
              <a:rPr lang="es-CO" sz="2200" dirty="0"/>
              <a:t> </a:t>
            </a:r>
          </a:p>
          <a:p>
            <a:pPr lvl="0" algn="just">
              <a:buClr>
                <a:srgbClr val="FF0000"/>
              </a:buClr>
            </a:pPr>
            <a:r>
              <a:rPr lang="es-CO" sz="2200" dirty="0"/>
              <a:t>NIBBLE: es un conjunto </a:t>
            </a:r>
            <a:r>
              <a:rPr lang="es-CO" sz="2200" dirty="0" smtClean="0"/>
              <a:t>conformado por </a:t>
            </a:r>
            <a:r>
              <a:rPr lang="es-CO" sz="2200" dirty="0"/>
              <a:t>4 bits. </a:t>
            </a:r>
          </a:p>
          <a:p>
            <a:pPr marL="0" indent="0" algn="ctr">
              <a:buClr>
                <a:srgbClr val="FF0000"/>
              </a:buClr>
              <a:buNone/>
            </a:pPr>
            <a:r>
              <a:rPr lang="es-CO" sz="2200" dirty="0"/>
              <a:t> </a:t>
            </a:r>
            <a:r>
              <a:rPr lang="es-CO" sz="2200" dirty="0" smtClean="0"/>
              <a:t>1011 = 1 </a:t>
            </a:r>
            <a:r>
              <a:rPr lang="es-CO" sz="2200" dirty="0" err="1" smtClean="0"/>
              <a:t>nibble</a:t>
            </a:r>
            <a:endParaRPr lang="es-CO" sz="2200" dirty="0"/>
          </a:p>
          <a:p>
            <a:pPr lvl="0" algn="just">
              <a:buClr>
                <a:srgbClr val="FF0000"/>
              </a:buClr>
            </a:pPr>
            <a:endParaRPr lang="es-CO" sz="2200" dirty="0" smtClean="0"/>
          </a:p>
          <a:p>
            <a:pPr lvl="0" algn="just">
              <a:buClr>
                <a:srgbClr val="FF0000"/>
              </a:buClr>
            </a:pPr>
            <a:r>
              <a:rPr lang="es-CO" sz="2200" dirty="0" smtClean="0"/>
              <a:t>BYTE</a:t>
            </a:r>
            <a:r>
              <a:rPr lang="es-CO" sz="2200" dirty="0"/>
              <a:t>: es un conjunto </a:t>
            </a:r>
            <a:r>
              <a:rPr lang="es-CO" sz="2200" dirty="0" smtClean="0"/>
              <a:t>conformado por </a:t>
            </a:r>
            <a:r>
              <a:rPr lang="es-CO" sz="2200" dirty="0"/>
              <a:t>8 </a:t>
            </a:r>
            <a:r>
              <a:rPr lang="es-CO" sz="2200" dirty="0" smtClean="0"/>
              <a:t>bits o 2 conjuntos conformados por 2 </a:t>
            </a:r>
            <a:r>
              <a:rPr lang="es-CO" sz="2200" dirty="0" err="1" smtClean="0"/>
              <a:t>nibbles</a:t>
            </a:r>
            <a:r>
              <a:rPr lang="es-CO" sz="2200" dirty="0" smtClean="0"/>
              <a:t>.</a:t>
            </a:r>
          </a:p>
          <a:p>
            <a:pPr marL="0" lvl="0" indent="0" algn="ctr">
              <a:buClr>
                <a:srgbClr val="FF0000"/>
              </a:buClr>
              <a:buNone/>
            </a:pPr>
            <a:endParaRPr lang="es-CO" sz="1800" dirty="0"/>
          </a:p>
          <a:p>
            <a:pPr marL="0" indent="0" algn="ctr">
              <a:buNone/>
            </a:pPr>
            <a:r>
              <a:rPr lang="es-CO" sz="2200" dirty="0" smtClean="0"/>
              <a:t>10100110</a:t>
            </a:r>
          </a:p>
          <a:p>
            <a:pPr marL="0" indent="0" algn="ctr">
              <a:buNone/>
            </a:pPr>
            <a:endParaRPr lang="es-CO" sz="2200" dirty="0" smtClean="0"/>
          </a:p>
          <a:p>
            <a:pPr marL="0" indent="0" algn="ctr">
              <a:buNone/>
            </a:pPr>
            <a:endParaRPr lang="es-CO" sz="1800" dirty="0"/>
          </a:p>
        </p:txBody>
      </p:sp>
      <p:grpSp>
        <p:nvGrpSpPr>
          <p:cNvPr id="58" name="Grupo 57"/>
          <p:cNvGrpSpPr/>
          <p:nvPr/>
        </p:nvGrpSpPr>
        <p:grpSpPr>
          <a:xfrm>
            <a:off x="3923928" y="4756501"/>
            <a:ext cx="1296144" cy="544707"/>
            <a:chOff x="3923928" y="4756501"/>
            <a:chExt cx="1296144" cy="544707"/>
          </a:xfrm>
        </p:grpSpPr>
        <p:sp>
          <p:nvSpPr>
            <p:cNvPr id="52" name="Cerrar llave 51"/>
            <p:cNvSpPr/>
            <p:nvPr/>
          </p:nvSpPr>
          <p:spPr>
            <a:xfrm rot="16200000">
              <a:off x="4499992" y="4581128"/>
              <a:ext cx="144016" cy="1296144"/>
            </a:xfrm>
            <a:prstGeom prst="rightBrac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53" name="CuadroTexto 52"/>
            <p:cNvSpPr txBox="1"/>
            <p:nvPr/>
          </p:nvSpPr>
          <p:spPr>
            <a:xfrm>
              <a:off x="3923928" y="4756501"/>
              <a:ext cx="11521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 smtClean="0"/>
                <a:t>1 byte</a:t>
              </a:r>
              <a:endParaRPr lang="es-CO" dirty="0"/>
            </a:p>
          </p:txBody>
        </p:sp>
      </p:grpSp>
      <p:sp>
        <p:nvSpPr>
          <p:cNvPr id="54" name="CuadroTexto 53"/>
          <p:cNvSpPr txBox="1"/>
          <p:nvPr/>
        </p:nvSpPr>
        <p:spPr>
          <a:xfrm>
            <a:off x="2627784" y="681337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O" dirty="0"/>
          </a:p>
        </p:txBody>
      </p:sp>
      <p:grpSp>
        <p:nvGrpSpPr>
          <p:cNvPr id="59" name="Grupo 58"/>
          <p:cNvGrpSpPr/>
          <p:nvPr/>
        </p:nvGrpSpPr>
        <p:grpSpPr>
          <a:xfrm>
            <a:off x="3958218" y="5661247"/>
            <a:ext cx="1216134" cy="513349"/>
            <a:chOff x="3958218" y="5661247"/>
            <a:chExt cx="1216134" cy="513349"/>
          </a:xfrm>
        </p:grpSpPr>
        <p:sp>
          <p:nvSpPr>
            <p:cNvPr id="55" name="Cerrar llave 54"/>
            <p:cNvSpPr/>
            <p:nvPr/>
          </p:nvSpPr>
          <p:spPr>
            <a:xfrm rot="16200000" flipH="1">
              <a:off x="4192244" y="5427222"/>
              <a:ext cx="108012" cy="576064"/>
            </a:xfrm>
            <a:prstGeom prst="rightBrac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56" name="Cerrar llave 55"/>
            <p:cNvSpPr/>
            <p:nvPr/>
          </p:nvSpPr>
          <p:spPr>
            <a:xfrm rot="16200000" flipH="1">
              <a:off x="4832314" y="5427221"/>
              <a:ext cx="108012" cy="576064"/>
            </a:xfrm>
            <a:prstGeom prst="rightBrac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57" name="CuadroTexto 56"/>
            <p:cNvSpPr txBox="1"/>
            <p:nvPr/>
          </p:nvSpPr>
          <p:spPr>
            <a:xfrm>
              <a:off x="3995936" y="5805264"/>
              <a:ext cx="11784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 smtClean="0"/>
                <a:t>2 </a:t>
              </a:r>
              <a:r>
                <a:rPr lang="es-CO" dirty="0" err="1" smtClean="0"/>
                <a:t>nibbles</a:t>
              </a:r>
              <a:endParaRPr lang="es-CO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0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9000"/>
                            </p:stCondLst>
                            <p:childTnLst>
                              <p:par>
                                <p:cTn id="5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052737"/>
            <a:ext cx="8229600" cy="4392488"/>
          </a:xfrm>
        </p:spPr>
        <p:txBody>
          <a:bodyPr/>
          <a:lstStyle/>
          <a:p>
            <a:pPr algn="just">
              <a:buClr>
                <a:srgbClr val="FF0000"/>
              </a:buClr>
            </a:pPr>
            <a:r>
              <a:rPr lang="es-CO" sz="2200" dirty="0" smtClean="0"/>
              <a:t>PONDERACIÓN</a:t>
            </a:r>
            <a:r>
              <a:rPr lang="es-CO" sz="2200" dirty="0"/>
              <a:t>: </a:t>
            </a:r>
            <a:r>
              <a:rPr lang="es-CO" sz="2200" dirty="0" smtClean="0"/>
              <a:t>es determinar </a:t>
            </a:r>
            <a:r>
              <a:rPr lang="es-CO" sz="2200" dirty="0"/>
              <a:t>el peso de un elemento de un </a:t>
            </a:r>
            <a:r>
              <a:rPr lang="es-CO" sz="2200" dirty="0" smtClean="0"/>
              <a:t>conjunto.</a:t>
            </a:r>
          </a:p>
          <a:p>
            <a:pPr marL="0" indent="0" algn="ctr">
              <a:buClr>
                <a:srgbClr val="FF0000"/>
              </a:buClr>
              <a:buNone/>
            </a:pPr>
            <a:r>
              <a:rPr lang="es-CO" sz="2200" dirty="0" smtClean="0"/>
              <a:t>513</a:t>
            </a:r>
          </a:p>
          <a:p>
            <a:pPr marL="0" indent="0" algn="ctr">
              <a:buClr>
                <a:srgbClr val="FF0000"/>
              </a:buClr>
              <a:buNone/>
            </a:pPr>
            <a:endParaRPr lang="es-CO" sz="2200" dirty="0" smtClean="0"/>
          </a:p>
          <a:p>
            <a:pPr marL="0" indent="0" algn="just">
              <a:buClr>
                <a:srgbClr val="FF0000"/>
              </a:buClr>
              <a:buNone/>
            </a:pPr>
            <a:endParaRPr lang="es-CO" sz="2200" dirty="0" smtClean="0"/>
          </a:p>
          <a:p>
            <a:pPr algn="just">
              <a:buClr>
                <a:srgbClr val="FF0000"/>
              </a:buClr>
            </a:pPr>
            <a:r>
              <a:rPr lang="es-CO" sz="2200" dirty="0" smtClean="0"/>
              <a:t>LSB</a:t>
            </a:r>
            <a:r>
              <a:rPr lang="es-CO" sz="2200" dirty="0"/>
              <a:t>: Bit Menos </a:t>
            </a:r>
            <a:r>
              <a:rPr lang="es-CO" sz="2200" dirty="0" smtClean="0"/>
              <a:t>Significativo – </a:t>
            </a:r>
            <a:r>
              <a:rPr lang="es-CO" sz="2200" dirty="0" err="1" smtClean="0"/>
              <a:t>Least</a:t>
            </a:r>
            <a:r>
              <a:rPr lang="es-CO" sz="2200" dirty="0" smtClean="0"/>
              <a:t> </a:t>
            </a:r>
            <a:r>
              <a:rPr lang="es-CO" sz="2200" dirty="0" err="1"/>
              <a:t>Significant</a:t>
            </a:r>
            <a:r>
              <a:rPr lang="es-CO" sz="2200" dirty="0"/>
              <a:t> Bit, es la posición de bit en un número binario que tiene el menor valor o ponderación (el situado más a la derecha</a:t>
            </a:r>
            <a:r>
              <a:rPr lang="es-CO" sz="2200" dirty="0" smtClean="0"/>
              <a:t>).</a:t>
            </a:r>
          </a:p>
          <a:p>
            <a:pPr marL="0" indent="0" algn="just">
              <a:buClr>
                <a:srgbClr val="FF0000"/>
              </a:buClr>
              <a:buNone/>
            </a:pPr>
            <a:endParaRPr lang="es-CO" sz="1200" dirty="0" smtClean="0"/>
          </a:p>
          <a:p>
            <a:pPr>
              <a:buClr>
                <a:srgbClr val="FF0000"/>
              </a:buClr>
            </a:pPr>
            <a:r>
              <a:rPr lang="es-CO" sz="2200" dirty="0" smtClean="0"/>
              <a:t>MSB: Bit Más Significativo – </a:t>
            </a:r>
            <a:r>
              <a:rPr lang="es-CO" sz="2200" dirty="0" err="1" smtClean="0"/>
              <a:t>Most</a:t>
            </a:r>
            <a:r>
              <a:rPr lang="es-CO" sz="2200" dirty="0" smtClean="0"/>
              <a:t> </a:t>
            </a:r>
            <a:r>
              <a:rPr lang="es-CO" sz="2200" dirty="0" err="1"/>
              <a:t>Significant</a:t>
            </a:r>
            <a:r>
              <a:rPr lang="es-CO" sz="2200" dirty="0"/>
              <a:t> Bit, es el bit, que de acuerdo a su posición, tiene el mayor </a:t>
            </a:r>
            <a:r>
              <a:rPr lang="es-CO" sz="2200" dirty="0" smtClean="0"/>
              <a:t>valor </a:t>
            </a:r>
            <a:r>
              <a:rPr lang="es-CO" sz="2200" dirty="0"/>
              <a:t>(el situado más a la </a:t>
            </a:r>
            <a:r>
              <a:rPr lang="es-CO" sz="2200" dirty="0" smtClean="0"/>
              <a:t>izquierda).</a:t>
            </a:r>
            <a:endParaRPr lang="es-CO" sz="22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4335"/>
            <a:ext cx="8229600" cy="634082"/>
          </a:xfrm>
        </p:spPr>
        <p:txBody>
          <a:bodyPr/>
          <a:lstStyle/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GLOSARIO DIGITALES </a:t>
            </a:r>
            <a:r>
              <a:rPr lang="es-CO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s-CO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Llamada con línea 2 (sin borde) 1"/>
          <p:cNvSpPr/>
          <p:nvPr/>
        </p:nvSpPr>
        <p:spPr>
          <a:xfrm>
            <a:off x="5087486" y="2204864"/>
            <a:ext cx="1296144" cy="225172"/>
          </a:xfrm>
          <a:prstGeom prst="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30359"/>
              <a:gd name="adj6" fmla="val -26825"/>
            </a:avLst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Unidades</a:t>
            </a:r>
            <a:endParaRPr lang="es-CO" dirty="0"/>
          </a:p>
        </p:txBody>
      </p:sp>
      <p:sp>
        <p:nvSpPr>
          <p:cNvPr id="5" name="Llamada con línea 2 (sin borde) 4"/>
          <p:cNvSpPr/>
          <p:nvPr/>
        </p:nvSpPr>
        <p:spPr>
          <a:xfrm>
            <a:off x="3935358" y="2636912"/>
            <a:ext cx="1296144" cy="225172"/>
          </a:xfrm>
          <a:prstGeom prst="callout2">
            <a:avLst>
              <a:gd name="adj1" fmla="val -1554"/>
              <a:gd name="adj2" fmla="val 51632"/>
              <a:gd name="adj3" fmla="val -103077"/>
              <a:gd name="adj4" fmla="val 51235"/>
              <a:gd name="adj5" fmla="val -213099"/>
              <a:gd name="adj6" fmla="val 50777"/>
            </a:avLst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Decenas</a:t>
            </a:r>
            <a:endParaRPr lang="es-CO" dirty="0"/>
          </a:p>
        </p:txBody>
      </p:sp>
      <p:sp>
        <p:nvSpPr>
          <p:cNvPr id="6" name="Llamada con línea 2 (sin borde) 5"/>
          <p:cNvSpPr/>
          <p:nvPr/>
        </p:nvSpPr>
        <p:spPr>
          <a:xfrm>
            <a:off x="2927246" y="2204864"/>
            <a:ext cx="1296144" cy="197728"/>
          </a:xfrm>
          <a:prstGeom prst="callout2">
            <a:avLst>
              <a:gd name="adj1" fmla="val 24531"/>
              <a:gd name="adj2" fmla="val 99252"/>
              <a:gd name="adj3" fmla="val 24531"/>
              <a:gd name="adj4" fmla="val 105028"/>
              <a:gd name="adj5" fmla="val -41920"/>
              <a:gd name="adj6" fmla="val 109861"/>
            </a:avLst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Centenas</a:t>
            </a:r>
            <a:endParaRPr lang="es-CO" dirty="0"/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828483"/>
              </p:ext>
            </p:extLst>
          </p:nvPr>
        </p:nvGraphicFramePr>
        <p:xfrm>
          <a:off x="1535430" y="5495632"/>
          <a:ext cx="6096000" cy="741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bg1"/>
                          </a:solidFill>
                        </a:rPr>
                        <a:t>MSB</a:t>
                      </a:r>
                      <a:endParaRPr lang="es-CO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bg1"/>
                          </a:solidFill>
                        </a:rPr>
                        <a:t>LSB</a:t>
                      </a:r>
                      <a:endParaRPr lang="es-CO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8514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1520" y="1295612"/>
            <a:ext cx="8640960" cy="4525963"/>
          </a:xfrm>
        </p:spPr>
        <p:txBody>
          <a:bodyPr/>
          <a:lstStyle/>
          <a:p>
            <a:pPr lvl="0" algn="just">
              <a:buClr>
                <a:srgbClr val="FF0000"/>
              </a:buClr>
            </a:pPr>
            <a:r>
              <a:rPr lang="es-CO" sz="2200" dirty="0"/>
              <a:t>NIVEL LÓGICO BAJO: nivel de voltaje mínimo, se toma como un “0” lógico, o sea ausencia de señal (“L” </a:t>
            </a:r>
            <a:r>
              <a:rPr lang="es-CO" sz="2200" dirty="0" err="1"/>
              <a:t>Low</a:t>
            </a:r>
            <a:r>
              <a:rPr lang="es-CO" sz="2200" dirty="0"/>
              <a:t>).</a:t>
            </a:r>
          </a:p>
          <a:p>
            <a:pPr marL="0" indent="0" algn="just">
              <a:buClr>
                <a:srgbClr val="FF0000"/>
              </a:buClr>
              <a:buNone/>
            </a:pPr>
            <a:r>
              <a:rPr lang="es-CO" sz="2200" dirty="0"/>
              <a:t> </a:t>
            </a:r>
          </a:p>
          <a:p>
            <a:pPr lvl="0" algn="just">
              <a:buClr>
                <a:srgbClr val="FF0000"/>
              </a:buClr>
            </a:pPr>
            <a:r>
              <a:rPr lang="es-CO" sz="2200" dirty="0"/>
              <a:t>NIVEL LÓGICO ALTO: nivel de voltaje máximo, se toma como un “1” lógico, o sea presencia de señal (“H” High</a:t>
            </a:r>
            <a:r>
              <a:rPr lang="es-CO" sz="2200" dirty="0" smtClean="0"/>
              <a:t>).</a:t>
            </a:r>
          </a:p>
          <a:p>
            <a:pPr marL="0" lvl="0" indent="0" algn="just">
              <a:buClr>
                <a:srgbClr val="FF0000"/>
              </a:buClr>
              <a:buNone/>
            </a:pPr>
            <a:endParaRPr lang="es-CO" sz="2200" dirty="0"/>
          </a:p>
          <a:p>
            <a:pPr algn="just">
              <a:buClr>
                <a:srgbClr val="FF0000"/>
              </a:buClr>
            </a:pPr>
            <a:r>
              <a:rPr lang="es-CO" sz="2200" dirty="0"/>
              <a:t>FLANCO POSITIVO: es la transición entre el estado BAJO y el ALTO, también es llamado flanco de subida</a:t>
            </a:r>
            <a:r>
              <a:rPr lang="es-CO" sz="2200" dirty="0" smtClean="0"/>
              <a:t>.</a:t>
            </a:r>
          </a:p>
          <a:p>
            <a:pPr>
              <a:buClr>
                <a:srgbClr val="FF0000"/>
              </a:buClr>
            </a:pPr>
            <a:endParaRPr lang="es-CO" sz="2200" dirty="0"/>
          </a:p>
          <a:p>
            <a:pPr lvl="0" algn="just">
              <a:buClr>
                <a:srgbClr val="FF0000"/>
              </a:buClr>
            </a:pPr>
            <a:r>
              <a:rPr lang="es-CO" sz="2200" dirty="0"/>
              <a:t>FLANCO NEGATIVO: es la transición entre el estado ALTO y el BAJO, también es llamado flanco de caída.</a:t>
            </a:r>
          </a:p>
          <a:p>
            <a:pPr>
              <a:buClr>
                <a:srgbClr val="FF0000"/>
              </a:buClr>
            </a:pPr>
            <a:endParaRPr lang="es-CO" sz="220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GLOSARIO DIGITALES </a:t>
            </a:r>
            <a:r>
              <a:rPr lang="es-CO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s-CO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82172" y="1797188"/>
            <a:ext cx="809626" cy="581025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2172" y="2879788"/>
            <a:ext cx="809626" cy="58102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91696" y="3992095"/>
            <a:ext cx="828675" cy="759902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82171" y="5255096"/>
            <a:ext cx="8382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759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9512" y="1052736"/>
            <a:ext cx="8712968" cy="5256584"/>
          </a:xfrm>
        </p:spPr>
        <p:txBody>
          <a:bodyPr/>
          <a:lstStyle/>
          <a:p>
            <a:pPr algn="just">
              <a:buClr>
                <a:srgbClr val="FF0000"/>
              </a:buClr>
            </a:pPr>
            <a:r>
              <a:rPr lang="es-CO" sz="2200" dirty="0" smtClean="0"/>
              <a:t>FAN </a:t>
            </a:r>
            <a:r>
              <a:rPr lang="es-CO" sz="2200" dirty="0"/>
              <a:t>OUT: es el factor de salida cuando a una </a:t>
            </a:r>
            <a:r>
              <a:rPr lang="es-CO" sz="2200" dirty="0" smtClean="0"/>
              <a:t>de ellas </a:t>
            </a:r>
            <a:r>
              <a:rPr lang="es-CO" sz="2200" dirty="0"/>
              <a:t>se le conectan varias entradas de otras </a:t>
            </a:r>
            <a:r>
              <a:rPr lang="es-CO" sz="2200" dirty="0" smtClean="0"/>
              <a:t>compuertas; en otras palabras, es </a:t>
            </a:r>
            <a:r>
              <a:rPr lang="es-CO" sz="2200" dirty="0"/>
              <a:t>la cantidad de compuertas lógicas que puede soportar una sola salida</a:t>
            </a:r>
            <a:r>
              <a:rPr lang="es-CO" sz="2200" dirty="0" smtClean="0"/>
              <a:t>.</a:t>
            </a:r>
          </a:p>
          <a:p>
            <a:pPr algn="just">
              <a:buClr>
                <a:srgbClr val="FF0000"/>
              </a:buClr>
            </a:pPr>
            <a:endParaRPr lang="es-CO" sz="2200" dirty="0" smtClean="0"/>
          </a:p>
          <a:p>
            <a:pPr marL="0" indent="0" algn="just">
              <a:buClr>
                <a:srgbClr val="FF0000"/>
              </a:buClr>
              <a:buNone/>
            </a:pPr>
            <a:endParaRPr lang="es-CO" sz="2200" dirty="0" smtClean="0"/>
          </a:p>
          <a:p>
            <a:pPr algn="just">
              <a:buClr>
                <a:srgbClr val="FF0000"/>
              </a:buClr>
            </a:pPr>
            <a:endParaRPr lang="es-CO" sz="2200" dirty="0"/>
          </a:p>
          <a:p>
            <a:pPr marL="0" lvl="0" indent="0" algn="just">
              <a:buClr>
                <a:srgbClr val="FF0000"/>
              </a:buClr>
              <a:buNone/>
            </a:pPr>
            <a:endParaRPr lang="es-CO" sz="1200" dirty="0" smtClean="0"/>
          </a:p>
          <a:p>
            <a:pPr lvl="0" algn="just">
              <a:buClr>
                <a:srgbClr val="FF0000"/>
              </a:buClr>
            </a:pPr>
            <a:r>
              <a:rPr lang="es-CO" sz="2200" dirty="0" smtClean="0"/>
              <a:t>FAN </a:t>
            </a:r>
            <a:r>
              <a:rPr lang="es-CO" sz="2200" dirty="0"/>
              <a:t>IN: </a:t>
            </a:r>
            <a:r>
              <a:rPr lang="es-CO" sz="2200" dirty="0" smtClean="0"/>
              <a:t>es el factor de entrada para compuertas que tienen varias de ellas; en otras palabras, es la cantidad de entradas que puede tener una compuerta lógica simultáneamente.</a:t>
            </a:r>
            <a:endParaRPr lang="es-CO" sz="2200" dirty="0"/>
          </a:p>
          <a:p>
            <a:pPr marL="0" indent="0" algn="just">
              <a:buClr>
                <a:srgbClr val="FF0000"/>
              </a:buClr>
              <a:buNone/>
            </a:pPr>
            <a:r>
              <a:rPr lang="es-CO" sz="1200" dirty="0"/>
              <a:t> </a:t>
            </a:r>
          </a:p>
          <a:p>
            <a:pPr lvl="0" algn="just">
              <a:buClr>
                <a:srgbClr val="FF0000"/>
              </a:buClr>
            </a:pPr>
            <a:r>
              <a:rPr lang="es-CO" sz="2200" dirty="0"/>
              <a:t>BCD: Decimal Codificado en Binario – </a:t>
            </a:r>
            <a:r>
              <a:rPr lang="es-CO" sz="2200" dirty="0" err="1" smtClean="0"/>
              <a:t>Binary</a:t>
            </a:r>
            <a:r>
              <a:rPr lang="es-CO" sz="2200" dirty="0" smtClean="0"/>
              <a:t> </a:t>
            </a:r>
            <a:r>
              <a:rPr lang="es-CO" sz="2200" dirty="0" err="1" smtClean="0"/>
              <a:t>Coded</a:t>
            </a:r>
            <a:r>
              <a:rPr lang="es-CO" sz="2200" dirty="0" smtClean="0"/>
              <a:t> Decimal, es la representación de los </a:t>
            </a:r>
            <a:r>
              <a:rPr lang="es-CO" sz="2200" dirty="0"/>
              <a:t>números decimales (0 al 9) escritos en sistema </a:t>
            </a:r>
            <a:r>
              <a:rPr lang="es-CO" sz="2200" dirty="0" smtClean="0"/>
              <a:t>numérico binario</a:t>
            </a:r>
            <a:r>
              <a:rPr lang="es-CO" sz="2200" dirty="0"/>
              <a:t>.</a:t>
            </a:r>
          </a:p>
          <a:p>
            <a:pPr algn="just"/>
            <a:endParaRPr lang="es-CO" sz="22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2564788"/>
            <a:ext cx="5688061" cy="11522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634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GLOSARIO DIGITALES </a:t>
            </a:r>
            <a:r>
              <a:rPr lang="es-CO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s-CO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78406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634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FAMILIAS LÓGICAS</a:t>
            </a:r>
            <a:endParaRPr lang="es-CO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17064" y="1052736"/>
            <a:ext cx="846973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s-CO" sz="2200" dirty="0"/>
              <a:t>TTL (Transistor </a:t>
            </a:r>
            <a:r>
              <a:rPr lang="es-CO" sz="2200" dirty="0" err="1"/>
              <a:t>Transistor</a:t>
            </a:r>
            <a:r>
              <a:rPr lang="es-CO" sz="2200" dirty="0"/>
              <a:t> </a:t>
            </a:r>
            <a:r>
              <a:rPr lang="es-CO" sz="2200" dirty="0" err="1"/>
              <a:t>Logic</a:t>
            </a:r>
            <a:r>
              <a:rPr lang="es-CO" sz="2200" dirty="0"/>
              <a:t> – Lógica Transistor Transistor).</a:t>
            </a:r>
          </a:p>
          <a:p>
            <a:pPr algn="just">
              <a:buClr>
                <a:srgbClr val="FF0000"/>
              </a:buClr>
            </a:pPr>
            <a:r>
              <a:rPr lang="es-CO" sz="1200" dirty="0"/>
              <a:t> </a:t>
            </a:r>
          </a:p>
          <a:p>
            <a:pPr marL="342900" lvl="0" indent="-342900" algn="just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s-CO" sz="2200" dirty="0"/>
              <a:t>CMOS (</a:t>
            </a:r>
            <a:r>
              <a:rPr lang="es-CO" sz="2200" dirty="0" err="1"/>
              <a:t>Complementary</a:t>
            </a:r>
            <a:r>
              <a:rPr lang="es-CO" sz="2200" dirty="0"/>
              <a:t> Metal Oxide Semiconductor – </a:t>
            </a:r>
            <a:r>
              <a:rPr lang="es-CO" sz="2200" dirty="0" smtClean="0"/>
              <a:t>Semiconductor de Óxido Metálico Complementario).</a:t>
            </a:r>
            <a:endParaRPr lang="es-CO" dirty="0"/>
          </a:p>
        </p:txBody>
      </p:sp>
      <p:graphicFrame>
        <p:nvGraphicFramePr>
          <p:cNvPr id="7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6589723"/>
              </p:ext>
            </p:extLst>
          </p:nvPr>
        </p:nvGraphicFramePr>
        <p:xfrm>
          <a:off x="202044" y="2345398"/>
          <a:ext cx="8784975" cy="38404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2736304"/>
                <a:gridCol w="2664296"/>
                <a:gridCol w="3384375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TTL</a:t>
                      </a:r>
                      <a:endParaRPr lang="es-CO" sz="1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CMOS</a:t>
                      </a:r>
                      <a:endParaRPr lang="es-CO" sz="1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i="0" dirty="0">
                          <a:solidFill>
                            <a:srgbClr val="008000"/>
                          </a:solidFill>
                          <a:effectLst/>
                        </a:rPr>
                        <a:t>Nombre de la Familia</a:t>
                      </a:r>
                      <a:endParaRPr lang="es-CO" sz="1400" i="0" dirty="0">
                        <a:solidFill>
                          <a:srgbClr val="008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Lógica Transistor </a:t>
                      </a:r>
                      <a:r>
                        <a:rPr lang="es-CO" sz="1400" b="1" dirty="0" err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Transistor</a:t>
                      </a:r>
                      <a:endParaRPr lang="es-CO" sz="1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Semiconductor de Óxido Metálico Complementario</a:t>
                      </a:r>
                      <a:endParaRPr lang="es-CO" sz="1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i="0" dirty="0">
                          <a:solidFill>
                            <a:srgbClr val="008000"/>
                          </a:solidFill>
                          <a:effectLst/>
                        </a:rPr>
                        <a:t>Voltaje de Alimentación</a:t>
                      </a:r>
                      <a:endParaRPr lang="es-CO" sz="1400" i="0" dirty="0">
                        <a:solidFill>
                          <a:srgbClr val="008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solidFill>
                            <a:schemeClr val="tx1"/>
                          </a:solidFill>
                          <a:effectLst/>
                        </a:rPr>
                        <a:t>4,75v y 5,25v</a:t>
                      </a:r>
                      <a:endParaRPr lang="es-CO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3v y 16v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i="0" dirty="0">
                          <a:solidFill>
                            <a:srgbClr val="008000"/>
                          </a:solidFill>
                          <a:effectLst/>
                        </a:rPr>
                        <a:t>Niveles lógicos de Entrada</a:t>
                      </a:r>
                      <a:endParaRPr lang="es-CO" sz="1400" i="0" dirty="0">
                        <a:solidFill>
                          <a:srgbClr val="008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Estado Bajo = 0v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0,8v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Estado Alto = 2v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5v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Estado Bajo = 0v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1,5v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Estado Alto = 3,5v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5v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i="0" dirty="0">
                          <a:solidFill>
                            <a:srgbClr val="008000"/>
                          </a:solidFill>
                          <a:effectLst/>
                        </a:rPr>
                        <a:t>Niveles lógicos de Salida</a:t>
                      </a:r>
                      <a:endParaRPr lang="es-CO" sz="1400" i="0" dirty="0">
                        <a:solidFill>
                          <a:srgbClr val="008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Estado Bajo = 0v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0,4v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Estado Alto = 2,4v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5v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Estado Bajo = 0v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0,01v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Estado Alto = 4,9v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5v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i="0" dirty="0">
                          <a:solidFill>
                            <a:srgbClr val="008000"/>
                          </a:solidFill>
                          <a:effectLst/>
                        </a:rPr>
                        <a:t>Series de </a:t>
                      </a:r>
                      <a:r>
                        <a:rPr lang="es-CO" sz="1400" i="0" dirty="0" smtClean="0">
                          <a:solidFill>
                            <a:srgbClr val="008000"/>
                          </a:solidFill>
                          <a:effectLst/>
                        </a:rPr>
                        <a:t>referencias comerciales</a:t>
                      </a:r>
                      <a:endParaRPr lang="es-CO" sz="1400" i="0" dirty="0">
                        <a:solidFill>
                          <a:srgbClr val="008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74xxxx excepto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las series 74C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y 74HC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solidFill>
                            <a:schemeClr val="tx1"/>
                          </a:solidFill>
                          <a:effectLst/>
                        </a:rPr>
                        <a:t>40xxxx, 45xxxx, 47xxxx, 74Cxxxx, 74HCxxxx</a:t>
                      </a:r>
                      <a:endParaRPr lang="es-CO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i="0" dirty="0">
                          <a:solidFill>
                            <a:srgbClr val="008000"/>
                          </a:solidFill>
                          <a:effectLst/>
                        </a:rPr>
                        <a:t>Series de </a:t>
                      </a:r>
                      <a:r>
                        <a:rPr lang="es-CO" sz="1400" i="0" dirty="0" smtClean="0">
                          <a:solidFill>
                            <a:srgbClr val="008000"/>
                          </a:solidFill>
                          <a:effectLst/>
                        </a:rPr>
                        <a:t>referencias militares</a:t>
                      </a:r>
                      <a:endParaRPr lang="es-CO" sz="1400" i="0" dirty="0">
                        <a:solidFill>
                          <a:srgbClr val="008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54xxxx excepto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las series 54C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y 54HC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solidFill>
                            <a:schemeClr val="tx1"/>
                          </a:solidFill>
                          <a:effectLst/>
                        </a:rPr>
                        <a:t>74C y 74HC</a:t>
                      </a:r>
                      <a:endParaRPr lang="es-CO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i="0" dirty="0">
                          <a:solidFill>
                            <a:srgbClr val="008000"/>
                          </a:solidFill>
                          <a:effectLst/>
                        </a:rPr>
                        <a:t>Asume las terminales de entrada desconectadas como</a:t>
                      </a:r>
                      <a:endParaRPr lang="es-CO" sz="1400" i="0" dirty="0">
                        <a:solidFill>
                          <a:srgbClr val="008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solidFill>
                            <a:schemeClr val="tx1"/>
                          </a:solidFill>
                          <a:effectLst/>
                        </a:rPr>
                        <a:t>Alto = High (H) = “1”</a:t>
                      </a:r>
                      <a:endParaRPr lang="es-CO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solidFill>
                            <a:schemeClr val="tx1"/>
                          </a:solidFill>
                          <a:effectLst/>
                        </a:rPr>
                        <a:t>Bajo = Low (L) = “0”</a:t>
                      </a:r>
                      <a:endParaRPr lang="es-CO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i="0" dirty="0">
                          <a:solidFill>
                            <a:srgbClr val="008000"/>
                          </a:solidFill>
                          <a:effectLst/>
                        </a:rPr>
                        <a:t>Susceptibles a la Electricidad Estática</a:t>
                      </a:r>
                      <a:endParaRPr lang="es-CO" sz="1400" i="0" dirty="0">
                        <a:solidFill>
                          <a:srgbClr val="008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No son susceptibles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Si, pueden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dañarse cuando se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manipulan debido a</a:t>
                      </a:r>
                      <a:r>
                        <a:rPr lang="es-CO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la electricidad estática generada por el cuerpo humano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i="0" dirty="0">
                          <a:solidFill>
                            <a:srgbClr val="008000"/>
                          </a:solidFill>
                          <a:effectLst/>
                        </a:rPr>
                        <a:t>Costo</a:t>
                      </a:r>
                      <a:endParaRPr lang="es-CO" sz="1400" i="0" dirty="0">
                        <a:solidFill>
                          <a:srgbClr val="008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solidFill>
                            <a:schemeClr val="tx1"/>
                          </a:solidFill>
                          <a:effectLst/>
                        </a:rPr>
                        <a:t>Menor</a:t>
                      </a:r>
                      <a:endParaRPr lang="es-CO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Mayor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0713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9512" y="1052737"/>
            <a:ext cx="8640960" cy="49141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7504" y="116632"/>
            <a:ext cx="8229600" cy="634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CO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EVOLUCIÓN Q AL IC</a:t>
            </a:r>
            <a:endParaRPr lang="es-CO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71393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7504" y="116632"/>
            <a:ext cx="8229600" cy="634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CO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CONFIGURACIÓN DIPSUICHE</a:t>
            </a:r>
            <a:endParaRPr lang="es-CO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83568" y="3030438"/>
            <a:ext cx="3371850" cy="2990850"/>
            <a:chOff x="3038" y="3749"/>
            <a:chExt cx="5311" cy="4711"/>
          </a:xfrm>
        </p:grpSpPr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8" y="3749"/>
              <a:ext cx="4771" cy="4711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V="1">
              <a:off x="3398" y="6417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3038" y="713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altLang="es-CO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ON</a:t>
              </a:r>
              <a:endParaRPr kumimoji="0" lang="es-CO" alt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587" y="3801472"/>
            <a:ext cx="1609725" cy="1952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5580112" y="3030438"/>
            <a:ext cx="2202532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Sw</a:t>
            </a:r>
            <a:r>
              <a:rPr kumimoji="0" lang="es-MX" alt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abierto = “1”</a:t>
            </a:r>
            <a:endParaRPr kumimoji="0" lang="es-CO" alt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Sw</a:t>
            </a:r>
            <a:r>
              <a:rPr kumimoji="0" lang="es-MX" alt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cerrado = “0”</a:t>
            </a:r>
            <a:endParaRPr kumimoji="0" lang="es-MX" alt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39552" y="2440044"/>
            <a:ext cx="7560840" cy="38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3958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2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Interruptor en reposo = “1” o nivel alto (H = High)</a:t>
            </a:r>
            <a:endParaRPr kumimoji="0" lang="es-CO" altLang="es-CO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018456" y="216713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018456" y="262433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5964" y="1124744"/>
            <a:ext cx="952500" cy="885825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200658" y="993502"/>
            <a:ext cx="74676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200" dirty="0" smtClean="0"/>
              <a:t>Un DIPSUICHE es un conjunto de interruptores eléctricos encapsulados en un formato llamado (DIP) Dual In-line </a:t>
            </a:r>
            <a:r>
              <a:rPr lang="es-CO" sz="2200" dirty="0" err="1" smtClean="0"/>
              <a:t>Package</a:t>
            </a:r>
            <a:r>
              <a:rPr lang="es-CO" sz="2200" dirty="0" smtClean="0"/>
              <a:t> – Encapsulado de Doble Fila de terminales.</a:t>
            </a:r>
            <a:endParaRPr lang="es-CO" sz="2200" dirty="0"/>
          </a:p>
        </p:txBody>
      </p:sp>
    </p:spTree>
    <p:extLst>
      <p:ext uri="{BB962C8B-B14F-4D97-AF65-F5344CB8AC3E}">
        <p14:creationId xmlns:p14="http://schemas.microsoft.com/office/powerpoint/2010/main" val="2385530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3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755576" y="2376122"/>
            <a:ext cx="3429000" cy="2962275"/>
            <a:chOff x="3038" y="9561"/>
            <a:chExt cx="5400" cy="4666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4" y="9561"/>
              <a:ext cx="4784" cy="4666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Line 4"/>
            <p:cNvSpPr>
              <a:spLocks noChangeShapeType="1"/>
            </p:cNvSpPr>
            <p:nvPr/>
          </p:nvSpPr>
          <p:spPr bwMode="auto">
            <a:xfrm flipV="1">
              <a:off x="3398" y="10641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3038" y="11361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altLang="es-CO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ON</a:t>
              </a:r>
              <a:endParaRPr kumimoji="0" lang="es-CO" alt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067515"/>
            <a:ext cx="1638300" cy="20288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889848" y="2259589"/>
            <a:ext cx="2138536" cy="701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Sw</a:t>
            </a:r>
            <a:r>
              <a:rPr kumimoji="0" lang="es-MX" alt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abierto = “0”</a:t>
            </a:r>
            <a:endParaRPr kumimoji="0" lang="es-CO" alt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Sw</a:t>
            </a:r>
            <a:r>
              <a:rPr kumimoji="0" lang="es-MX" alt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cerrado = “1”</a:t>
            </a:r>
            <a:endParaRPr kumimoji="0" lang="es-MX" alt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55576" y="1556792"/>
            <a:ext cx="7776864" cy="38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3958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2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Interruptor en reposo = “0” o nivel bajo (L = </a:t>
            </a:r>
            <a:r>
              <a:rPr kumimoji="0" lang="es-CO" altLang="es-CO" sz="22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Low</a:t>
            </a:r>
            <a:r>
              <a:rPr kumimoji="0" lang="es-CO" altLang="es-CO" sz="2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)</a:t>
            </a:r>
            <a:endParaRPr kumimoji="0" lang="es-CO" altLang="es-CO" sz="1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107504" y="116632"/>
            <a:ext cx="8229600" cy="634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CO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CONFIGURACIÓN DIPSUICHE </a:t>
            </a:r>
            <a:r>
              <a:rPr lang="es-CO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s-CO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82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1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3" grpId="0"/>
    </p:bldLst>
  </p:timing>
</p:sld>
</file>

<file path=ppt/theme/theme1.xml><?xml version="1.0" encoding="utf-8"?>
<a:theme xmlns:a="http://schemas.openxmlformats.org/drawingml/2006/main" name="Plantilla_azul">
  <a:themeElements>
    <a:clrScheme name="Plantilla_azu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lantilla_azu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lantilla_azu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_azu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_azu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_azu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_azu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_azu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_azu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_azu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_azu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_azu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_azu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_azu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666</TotalTime>
  <Words>541</Words>
  <Application>Microsoft Office PowerPoint</Application>
  <PresentationFormat>Presentación en pantalla (4:3)</PresentationFormat>
  <Paragraphs>108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Wingdings</vt:lpstr>
      <vt:lpstr>Plantilla_azul</vt:lpstr>
      <vt:lpstr>Presentación de PowerPoint</vt:lpstr>
      <vt:lpstr>GLOSARIO DIGITALES</vt:lpstr>
      <vt:lpstr>GLOSARIO DIGITALES …cont</vt:lpstr>
      <vt:lpstr>GLOSARIO DIGITALES …cont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Flia. Botero Díaz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Glosario y otros</dc:title>
  <dc:creator>Oscar Ignacio Botero Henao</dc:creator>
  <cp:lastModifiedBy>Oscar Botero</cp:lastModifiedBy>
  <cp:revision>301</cp:revision>
  <dcterms:created xsi:type="dcterms:W3CDTF">2010-12-29T15:16:19Z</dcterms:created>
  <dcterms:modified xsi:type="dcterms:W3CDTF">2017-08-23T07:41:28Z</dcterms:modified>
</cp:coreProperties>
</file>